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5"/>
  </p:notesMasterIdLst>
  <p:sldIdLst>
    <p:sldId id="257" r:id="rId4"/>
    <p:sldId id="258" r:id="rId5"/>
    <p:sldId id="259" r:id="rId6"/>
    <p:sldId id="280" r:id="rId7"/>
    <p:sldId id="281" r:id="rId8"/>
    <p:sldId id="282"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283"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84" r:id="rId49"/>
    <p:sldId id="285" r:id="rId50"/>
    <p:sldId id="260" r:id="rId51"/>
    <p:sldId id="277" r:id="rId52"/>
    <p:sldId id="278" r:id="rId53"/>
    <p:sldId id="27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48460259163742E-2"/>
          <c:y val="7.2292545710267234E-2"/>
          <c:w val="0.8880858402315096"/>
          <c:h val="0.69374624261353179"/>
        </c:manualLayout>
      </c:layout>
      <c:lineChart>
        <c:grouping val="standard"/>
        <c:varyColors val="0"/>
        <c:ser>
          <c:idx val="2"/>
          <c:order val="0"/>
          <c:tx>
            <c:v>Real PCE</c:v>
          </c:tx>
          <c:spPr>
            <a:ln w="12700">
              <a:solidFill>
                <a:srgbClr val="008080"/>
              </a:solidFill>
            </a:ln>
          </c:spPr>
          <c:marker>
            <c:symbol val="diamond"/>
            <c:size val="6"/>
            <c:spPr>
              <a:solidFill>
                <a:srgbClr val="008080"/>
              </a:solidFill>
              <a:ln>
                <a:solidFill>
                  <a:srgbClr val="008080"/>
                </a:solidFill>
              </a:ln>
            </c:spPr>
          </c:marker>
          <c:cat>
            <c:numRef>
              <c:f>'Waste-GDP-PCE-source red - data'!$A$4:$A$58</c:f>
              <c:numCache>
                <c:formatCode>0</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formatCode="General">
                  <c:v>1991</c:v>
                </c:pt>
                <c:pt idx="32" formatCode="General">
                  <c:v>1992</c:v>
                </c:pt>
                <c:pt idx="33" formatCode="General">
                  <c:v>1993</c:v>
                </c:pt>
                <c:pt idx="34" formatCode="General">
                  <c:v>1994</c:v>
                </c:pt>
                <c:pt idx="35" formatCode="General">
                  <c:v>1995</c:v>
                </c:pt>
                <c:pt idx="36" formatCode="General">
                  <c:v>1996</c:v>
                </c:pt>
                <c:pt idx="37" formatCode="General">
                  <c:v>1997</c:v>
                </c:pt>
                <c:pt idx="38" formatCode="General">
                  <c:v>1998</c:v>
                </c:pt>
                <c:pt idx="39" formatCode="General">
                  <c:v>1999</c:v>
                </c:pt>
                <c:pt idx="40" formatCode="General">
                  <c:v>2000</c:v>
                </c:pt>
                <c:pt idx="41">
                  <c:v>2001</c:v>
                </c:pt>
                <c:pt idx="42">
                  <c:v>2002</c:v>
                </c:pt>
                <c:pt idx="43">
                  <c:v>2003</c:v>
                </c:pt>
                <c:pt idx="44">
                  <c:v>2004</c:v>
                </c:pt>
                <c:pt idx="45">
                  <c:v>2005</c:v>
                </c:pt>
                <c:pt idx="46" formatCode="General">
                  <c:v>2006</c:v>
                </c:pt>
                <c:pt idx="47" formatCode="General">
                  <c:v>2007</c:v>
                </c:pt>
                <c:pt idx="48">
                  <c:v>2008</c:v>
                </c:pt>
                <c:pt idx="49">
                  <c:v>2009</c:v>
                </c:pt>
                <c:pt idx="50" formatCode="General">
                  <c:v>2010</c:v>
                </c:pt>
                <c:pt idx="51" formatCode="General">
                  <c:v>2011</c:v>
                </c:pt>
                <c:pt idx="52" formatCode="General">
                  <c:v>2012</c:v>
                </c:pt>
                <c:pt idx="53" formatCode="General">
                  <c:v>2013</c:v>
                </c:pt>
                <c:pt idx="54" formatCode="General">
                  <c:v>2014</c:v>
                </c:pt>
              </c:numCache>
            </c:numRef>
          </c:cat>
          <c:val>
            <c:numRef>
              <c:f>'Waste-GDP-PCE-source red - data'!$D$4:$D$58</c:f>
              <c:numCache>
                <c:formatCode>0.00</c:formatCode>
                <c:ptCount val="55"/>
                <c:pt idx="0">
                  <c:v>1</c:v>
                </c:pt>
                <c:pt idx="1">
                  <c:v>1.0206259591094691</c:v>
                </c:pt>
                <c:pt idx="2">
                  <c:v>1.0710999644502557</c:v>
                </c:pt>
                <c:pt idx="3">
                  <c:v>1.1152562054330453</c:v>
                </c:pt>
                <c:pt idx="4">
                  <c:v>1.1816530800691392</c:v>
                </c:pt>
                <c:pt idx="5">
                  <c:v>1.2565107589987858</c:v>
                </c:pt>
                <c:pt idx="6">
                  <c:v>1.3276735905215786</c:v>
                </c:pt>
                <c:pt idx="7">
                  <c:v>1.367344698321044</c:v>
                </c:pt>
                <c:pt idx="8">
                  <c:v>1.4458552452537088</c:v>
                </c:pt>
                <c:pt idx="9">
                  <c:v>1.4999240180540705</c:v>
                </c:pt>
                <c:pt idx="10">
                  <c:v>1.5352065001847324</c:v>
                </c:pt>
                <c:pt idx="11">
                  <c:v>1.5937977520584989</c:v>
                </c:pt>
                <c:pt idx="12">
                  <c:v>1.6915545471008706</c:v>
                </c:pt>
                <c:pt idx="13">
                  <c:v>1.7754511194930749</c:v>
                </c:pt>
                <c:pt idx="14">
                  <c:v>1.7608009350448073</c:v>
                </c:pt>
                <c:pt idx="15">
                  <c:v>1.8007758104872233</c:v>
                </c:pt>
                <c:pt idx="16">
                  <c:v>1.9012045000898641</c:v>
                </c:pt>
                <c:pt idx="17">
                  <c:v>1.9816746342904785</c:v>
                </c:pt>
                <c:pt idx="18">
                  <c:v>2.0688152223766445</c:v>
                </c:pt>
                <c:pt idx="19">
                  <c:v>2.1179135321466114</c:v>
                </c:pt>
                <c:pt idx="20">
                  <c:v>2.1112469137003638</c:v>
                </c:pt>
                <c:pt idx="21">
                  <c:v>2.1400739345912903</c:v>
                </c:pt>
                <c:pt idx="22">
                  <c:v>2.1708810017204989</c:v>
                </c:pt>
                <c:pt idx="23">
                  <c:v>2.294656574376972</c:v>
                </c:pt>
                <c:pt idx="24">
                  <c:v>2.4156497438293485</c:v>
                </c:pt>
                <c:pt idx="25">
                  <c:v>2.5427509569517617</c:v>
                </c:pt>
                <c:pt idx="26">
                  <c:v>2.6495452674493198</c:v>
                </c:pt>
                <c:pt idx="27">
                  <c:v>2.7430168625905225</c:v>
                </c:pt>
                <c:pt idx="28">
                  <c:v>2.8577497716587716</c:v>
                </c:pt>
                <c:pt idx="29">
                  <c:v>2.9411629421664109</c:v>
                </c:pt>
                <c:pt idx="30">
                  <c:v>3.0017728151821159</c:v>
                </c:pt>
                <c:pt idx="31">
                  <c:v>3.0086424016295301</c:v>
                </c:pt>
                <c:pt idx="32">
                  <c:v>3.1202384216188261</c:v>
                </c:pt>
                <c:pt idx="33">
                  <c:v>3.228626056441382</c:v>
                </c:pt>
                <c:pt idx="34">
                  <c:v>3.353860586083365</c:v>
                </c:pt>
                <c:pt idx="35">
                  <c:v>3.4541627148371599</c:v>
                </c:pt>
                <c:pt idx="36">
                  <c:v>3.5748287065264228</c:v>
                </c:pt>
                <c:pt idx="37">
                  <c:v>3.7093892967146544</c:v>
                </c:pt>
                <c:pt idx="38">
                  <c:v>3.9077360022544454</c:v>
                </c:pt>
                <c:pt idx="39">
                  <c:v>4.1147396533134497</c:v>
                </c:pt>
                <c:pt idx="40">
                  <c:v>4.3236687130834977</c:v>
                </c:pt>
                <c:pt idx="41">
                  <c:v>4.435806895668482</c:v>
                </c:pt>
                <c:pt idx="42">
                  <c:v>4.5502010594299191</c:v>
                </c:pt>
                <c:pt idx="43">
                  <c:v>4.6924342373537513</c:v>
                </c:pt>
                <c:pt idx="44">
                  <c:v>4.8726637558228285</c:v>
                </c:pt>
                <c:pt idx="45">
                  <c:v>5.0438974976244699</c:v>
                </c:pt>
                <c:pt idx="46">
                  <c:v>5.1973120499951113</c:v>
                </c:pt>
                <c:pt idx="47">
                  <c:v>5.3136305060734523</c:v>
                </c:pt>
                <c:pt idx="48">
                  <c:v>5.2954459384738986</c:v>
                </c:pt>
                <c:pt idx="49">
                  <c:v>5.2106864909010868</c:v>
                </c:pt>
                <c:pt idx="50">
                  <c:v>5.310869954602083</c:v>
                </c:pt>
                <c:pt idx="51">
                  <c:v>5.4310842301815869</c:v>
                </c:pt>
                <c:pt idx="52">
                  <c:v>5.5103350147304422</c:v>
                </c:pt>
                <c:pt idx="53">
                  <c:v>5.6040779541966828</c:v>
                </c:pt>
                <c:pt idx="54">
                  <c:v>5.7550612265033649</c:v>
                </c:pt>
              </c:numCache>
            </c:numRef>
          </c:val>
          <c:smooth val="0"/>
          <c:extLst xmlns:c16r2="http://schemas.microsoft.com/office/drawing/2015/06/chart">
            <c:ext xmlns:c16="http://schemas.microsoft.com/office/drawing/2014/chart" uri="{C3380CC4-5D6E-409C-BE32-E72D297353CC}">
              <c16:uniqueId val="{00000000-83C2-4124-9E67-B7705320643F}"/>
            </c:ext>
          </c:extLst>
        </c:ser>
        <c:ser>
          <c:idx val="4"/>
          <c:order val="1"/>
          <c:tx>
            <c:v>MSW Generated</c:v>
          </c:tx>
          <c:spPr>
            <a:ln w="12700">
              <a:solidFill>
                <a:srgbClr val="FF9900"/>
              </a:solidFill>
            </a:ln>
          </c:spPr>
          <c:marker>
            <c:symbol val="circle"/>
            <c:size val="6"/>
            <c:spPr>
              <a:solidFill>
                <a:srgbClr val="FF9900"/>
              </a:solidFill>
              <a:ln>
                <a:solidFill>
                  <a:srgbClr val="FF9900"/>
                </a:solidFill>
              </a:ln>
            </c:spPr>
          </c:marker>
          <c:cat>
            <c:numRef>
              <c:f>'Waste-GDP-PCE-source red - data'!$A$4:$A$58</c:f>
              <c:numCache>
                <c:formatCode>0</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formatCode="General">
                  <c:v>1991</c:v>
                </c:pt>
                <c:pt idx="32" formatCode="General">
                  <c:v>1992</c:v>
                </c:pt>
                <c:pt idx="33" formatCode="General">
                  <c:v>1993</c:v>
                </c:pt>
                <c:pt idx="34" formatCode="General">
                  <c:v>1994</c:v>
                </c:pt>
                <c:pt idx="35" formatCode="General">
                  <c:v>1995</c:v>
                </c:pt>
                <c:pt idx="36" formatCode="General">
                  <c:v>1996</c:v>
                </c:pt>
                <c:pt idx="37" formatCode="General">
                  <c:v>1997</c:v>
                </c:pt>
                <c:pt idx="38" formatCode="General">
                  <c:v>1998</c:v>
                </c:pt>
                <c:pt idx="39" formatCode="General">
                  <c:v>1999</c:v>
                </c:pt>
                <c:pt idx="40" formatCode="General">
                  <c:v>2000</c:v>
                </c:pt>
                <c:pt idx="41">
                  <c:v>2001</c:v>
                </c:pt>
                <c:pt idx="42">
                  <c:v>2002</c:v>
                </c:pt>
                <c:pt idx="43">
                  <c:v>2003</c:v>
                </c:pt>
                <c:pt idx="44">
                  <c:v>2004</c:v>
                </c:pt>
                <c:pt idx="45">
                  <c:v>2005</c:v>
                </c:pt>
                <c:pt idx="46" formatCode="General">
                  <c:v>2006</c:v>
                </c:pt>
                <c:pt idx="47" formatCode="General">
                  <c:v>2007</c:v>
                </c:pt>
                <c:pt idx="48">
                  <c:v>2008</c:v>
                </c:pt>
                <c:pt idx="49">
                  <c:v>2009</c:v>
                </c:pt>
                <c:pt idx="50" formatCode="General">
                  <c:v>2010</c:v>
                </c:pt>
                <c:pt idx="51" formatCode="General">
                  <c:v>2011</c:v>
                </c:pt>
                <c:pt idx="52" formatCode="General">
                  <c:v>2012</c:v>
                </c:pt>
                <c:pt idx="53" formatCode="General">
                  <c:v>2013</c:v>
                </c:pt>
                <c:pt idx="54" formatCode="General">
                  <c:v>2014</c:v>
                </c:pt>
              </c:numCache>
            </c:numRef>
          </c:cat>
          <c:val>
            <c:numRef>
              <c:f>'Waste-GDP-PCE-source red - data'!$C$4:$C$58</c:f>
              <c:numCache>
                <c:formatCode>0.00</c:formatCode>
                <c:ptCount val="55"/>
                <c:pt idx="0">
                  <c:v>1</c:v>
                </c:pt>
                <c:pt idx="1">
                  <c:v>1.0333635950975941</c:v>
                </c:pt>
                <c:pt idx="2">
                  <c:v>1.0612800726282341</c:v>
                </c:pt>
                <c:pt idx="3">
                  <c:v>1.0843168406718111</c:v>
                </c:pt>
                <c:pt idx="4">
                  <c:v>1.1399228325011348</c:v>
                </c:pt>
                <c:pt idx="5">
                  <c:v>1.1844076259645937</c:v>
                </c:pt>
                <c:pt idx="6">
                  <c:v>1.2445528824330458</c:v>
                </c:pt>
                <c:pt idx="7">
                  <c:v>1.2636177939173852</c:v>
                </c:pt>
                <c:pt idx="8">
                  <c:v>1.2925556059918293</c:v>
                </c:pt>
                <c:pt idx="9">
                  <c:v>1.3597367226509305</c:v>
                </c:pt>
                <c:pt idx="10">
                  <c:v>1.3738084430322288</c:v>
                </c:pt>
                <c:pt idx="11">
                  <c:v>1.3931003177485248</c:v>
                </c:pt>
                <c:pt idx="12">
                  <c:v>1.46890603722197</c:v>
                </c:pt>
                <c:pt idx="13">
                  <c:v>1.5282569223785745</c:v>
                </c:pt>
                <c:pt idx="14">
                  <c:v>1.5330231502496594</c:v>
                </c:pt>
                <c:pt idx="15">
                  <c:v>1.4502950522015432</c:v>
                </c:pt>
                <c:pt idx="16">
                  <c:v>1.5457330912392193</c:v>
                </c:pt>
                <c:pt idx="17">
                  <c:v>1.5852246935996368</c:v>
                </c:pt>
                <c:pt idx="18">
                  <c:v>1.6478665456196095</c:v>
                </c:pt>
                <c:pt idx="19">
                  <c:v>1.7143667725828413</c:v>
                </c:pt>
                <c:pt idx="20">
                  <c:v>1.7208352246935994</c:v>
                </c:pt>
                <c:pt idx="21">
                  <c:v>1.7561280072628234</c:v>
                </c:pt>
                <c:pt idx="22">
                  <c:v>1.7061960962324101</c:v>
                </c:pt>
                <c:pt idx="23">
                  <c:v>1.8043576940535633</c:v>
                </c:pt>
                <c:pt idx="24">
                  <c:v>1.890036314117113</c:v>
                </c:pt>
                <c:pt idx="25">
                  <c:v>1.8868588288697232</c:v>
                </c:pt>
                <c:pt idx="26">
                  <c:v>2.0911257376305037</c:v>
                </c:pt>
                <c:pt idx="27">
                  <c:v>2.0285973672265092</c:v>
                </c:pt>
                <c:pt idx="28">
                  <c:v>2.0822741715842032</c:v>
                </c:pt>
                <c:pt idx="29">
                  <c:v>2.1816840671811164</c:v>
                </c:pt>
                <c:pt idx="30">
                  <c:v>2.3634816159782117</c:v>
                </c:pt>
                <c:pt idx="31">
                  <c:v>2.3573536087153877</c:v>
                </c:pt>
                <c:pt idx="32">
                  <c:v>2.4391738538356784</c:v>
                </c:pt>
                <c:pt idx="33">
                  <c:v>2.4736722650930547</c:v>
                </c:pt>
                <c:pt idx="34">
                  <c:v>2.5115751248297773</c:v>
                </c:pt>
                <c:pt idx="35">
                  <c:v>2.4657285519745802</c:v>
                </c:pt>
                <c:pt idx="36">
                  <c:v>2.4510894235133907</c:v>
                </c:pt>
                <c:pt idx="37">
                  <c:v>2.531774852473899</c:v>
                </c:pt>
                <c:pt idx="38">
                  <c:v>2.5773944620971401</c:v>
                </c:pt>
                <c:pt idx="39">
                  <c:v>2.6654561960962324</c:v>
                </c:pt>
                <c:pt idx="40">
                  <c:v>2.7627099409895592</c:v>
                </c:pt>
                <c:pt idx="41">
                  <c:v>2.7326373127553336</c:v>
                </c:pt>
                <c:pt idx="42">
                  <c:v>2.7840444847934633</c:v>
                </c:pt>
                <c:pt idx="43">
                  <c:v>2.7964139809350881</c:v>
                </c:pt>
                <c:pt idx="44">
                  <c:v>2.8837948252383114</c:v>
                </c:pt>
                <c:pt idx="45">
                  <c:v>2.8793690422151608</c:v>
                </c:pt>
                <c:pt idx="46">
                  <c:v>2.9176123467998187</c:v>
                </c:pt>
                <c:pt idx="47">
                  <c:v>2.9108034498411257</c:v>
                </c:pt>
                <c:pt idx="48">
                  <c:v>2.867113027689514</c:v>
                </c:pt>
                <c:pt idx="49">
                  <c:v>2.7793917385383566</c:v>
                </c:pt>
                <c:pt idx="50">
                  <c:v>2.8489559691330006</c:v>
                </c:pt>
                <c:pt idx="51">
                  <c:v>2.8505447117566951</c:v>
                </c:pt>
                <c:pt idx="52">
                  <c:v>2.8579210167952791</c:v>
                </c:pt>
                <c:pt idx="53">
                  <c:v>2.8940081706763503</c:v>
                </c:pt>
                <c:pt idx="54">
                  <c:v>2.9330458465728548</c:v>
                </c:pt>
              </c:numCache>
            </c:numRef>
          </c:val>
          <c:smooth val="0"/>
          <c:extLst xmlns:c16r2="http://schemas.microsoft.com/office/drawing/2015/06/chart">
            <c:ext xmlns:c16="http://schemas.microsoft.com/office/drawing/2014/chart" uri="{C3380CC4-5D6E-409C-BE32-E72D297353CC}">
              <c16:uniqueId val="{00000001-83C2-4124-9E67-B7705320643F}"/>
            </c:ext>
          </c:extLst>
        </c:ser>
        <c:ser>
          <c:idx val="0"/>
          <c:order val="2"/>
          <c:tx>
            <c:v>MSW Generated per Capita</c:v>
          </c:tx>
          <c:spPr>
            <a:ln w="12700">
              <a:solidFill>
                <a:srgbClr val="C0504D"/>
              </a:solidFill>
            </a:ln>
          </c:spPr>
          <c:marker>
            <c:symbol val="triangle"/>
            <c:size val="6"/>
            <c:spPr>
              <a:solidFill>
                <a:srgbClr val="C0504D"/>
              </a:solidFill>
              <a:ln>
                <a:solidFill>
                  <a:srgbClr val="C0504D"/>
                </a:solidFill>
              </a:ln>
            </c:spPr>
          </c:marker>
          <c:cat>
            <c:numRef>
              <c:f>'Waste-GDP-PCE-source red - data'!$A$4:$A$58</c:f>
              <c:numCache>
                <c:formatCode>0</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formatCode="General">
                  <c:v>1991</c:v>
                </c:pt>
                <c:pt idx="32" formatCode="General">
                  <c:v>1992</c:v>
                </c:pt>
                <c:pt idx="33" formatCode="General">
                  <c:v>1993</c:v>
                </c:pt>
                <c:pt idx="34" formatCode="General">
                  <c:v>1994</c:v>
                </c:pt>
                <c:pt idx="35" formatCode="General">
                  <c:v>1995</c:v>
                </c:pt>
                <c:pt idx="36" formatCode="General">
                  <c:v>1996</c:v>
                </c:pt>
                <c:pt idx="37" formatCode="General">
                  <c:v>1997</c:v>
                </c:pt>
                <c:pt idx="38" formatCode="General">
                  <c:v>1998</c:v>
                </c:pt>
                <c:pt idx="39" formatCode="General">
                  <c:v>1999</c:v>
                </c:pt>
                <c:pt idx="40" formatCode="General">
                  <c:v>2000</c:v>
                </c:pt>
                <c:pt idx="41">
                  <c:v>2001</c:v>
                </c:pt>
                <c:pt idx="42">
                  <c:v>2002</c:v>
                </c:pt>
                <c:pt idx="43">
                  <c:v>2003</c:v>
                </c:pt>
                <c:pt idx="44">
                  <c:v>2004</c:v>
                </c:pt>
                <c:pt idx="45">
                  <c:v>2005</c:v>
                </c:pt>
                <c:pt idx="46" formatCode="General">
                  <c:v>2006</c:v>
                </c:pt>
                <c:pt idx="47" formatCode="General">
                  <c:v>2007</c:v>
                </c:pt>
                <c:pt idx="48">
                  <c:v>2008</c:v>
                </c:pt>
                <c:pt idx="49">
                  <c:v>2009</c:v>
                </c:pt>
                <c:pt idx="50" formatCode="General">
                  <c:v>2010</c:v>
                </c:pt>
                <c:pt idx="51" formatCode="General">
                  <c:v>2011</c:v>
                </c:pt>
                <c:pt idx="52" formatCode="General">
                  <c:v>2012</c:v>
                </c:pt>
                <c:pt idx="53" formatCode="General">
                  <c:v>2013</c:v>
                </c:pt>
                <c:pt idx="54" formatCode="General">
                  <c:v>2014</c:v>
                </c:pt>
              </c:numCache>
            </c:numRef>
          </c:cat>
          <c:val>
            <c:numRef>
              <c:f>'Waste-GDP-PCE-source red - data'!$B$4:$B$58</c:f>
              <c:numCache>
                <c:formatCode>0.0</c:formatCode>
                <c:ptCount val="55"/>
                <c:pt idx="0">
                  <c:v>1</c:v>
                </c:pt>
                <c:pt idx="1">
                  <c:v>1.0163726501901602</c:v>
                </c:pt>
                <c:pt idx="2">
                  <c:v>1.0279030011180377</c:v>
                </c:pt>
                <c:pt idx="3">
                  <c:v>1.0352088244430948</c:v>
                </c:pt>
                <c:pt idx="4">
                  <c:v>1.0732840470010574</c:v>
                </c:pt>
                <c:pt idx="5">
                  <c:v>1.1013125791965099</c:v>
                </c:pt>
                <c:pt idx="6">
                  <c:v>1.143948025066055</c:v>
                </c:pt>
                <c:pt idx="7">
                  <c:v>1.1488950126733095</c:v>
                </c:pt>
                <c:pt idx="8">
                  <c:v>1.1635300270563618</c:v>
                </c:pt>
                <c:pt idx="9">
                  <c:v>1.2121023782175426</c:v>
                </c:pt>
                <c:pt idx="10">
                  <c:v>1.2104605253919902</c:v>
                </c:pt>
                <c:pt idx="11">
                  <c:v>1.2120400032105931</c:v>
                </c:pt>
                <c:pt idx="12">
                  <c:v>1.2643829715003718</c:v>
                </c:pt>
                <c:pt idx="13">
                  <c:v>1.3029754475668711</c:v>
                </c:pt>
                <c:pt idx="14">
                  <c:v>1.2951507151947848</c:v>
                </c:pt>
                <c:pt idx="15">
                  <c:v>1.2132361225196433</c:v>
                </c:pt>
                <c:pt idx="16">
                  <c:v>1.2808456325563586</c:v>
                </c:pt>
                <c:pt idx="17">
                  <c:v>1.3004228515527663</c:v>
                </c:pt>
                <c:pt idx="18">
                  <c:v>1.3375679655860864</c:v>
                </c:pt>
                <c:pt idx="19">
                  <c:v>1.3762678447349506</c:v>
                </c:pt>
                <c:pt idx="20">
                  <c:v>1.3682725459413576</c:v>
                </c:pt>
                <c:pt idx="21">
                  <c:v>1.3826975504863734</c:v>
                </c:pt>
                <c:pt idx="22">
                  <c:v>1.3306332233379925</c:v>
                </c:pt>
                <c:pt idx="23">
                  <c:v>1.3943821961280121</c:v>
                </c:pt>
                <c:pt idx="24">
                  <c:v>1.4480025079522372</c:v>
                </c:pt>
                <c:pt idx="25">
                  <c:v>1.432815787065</c:v>
                </c:pt>
                <c:pt idx="26">
                  <c:v>1.5733209776522918</c:v>
                </c:pt>
                <c:pt idx="27">
                  <c:v>1.512694177174726</c:v>
                </c:pt>
                <c:pt idx="28">
                  <c:v>1.5386848762160028</c:v>
                </c:pt>
                <c:pt idx="29">
                  <c:v>1.5969881552898537</c:v>
                </c:pt>
                <c:pt idx="30">
                  <c:v>1.7106327487779014</c:v>
                </c:pt>
                <c:pt idx="31">
                  <c:v>1.6835489844355036</c:v>
                </c:pt>
                <c:pt idx="32">
                  <c:v>1.717988023680959</c:v>
                </c:pt>
                <c:pt idx="33">
                  <c:v>1.7194662224267132</c:v>
                </c:pt>
                <c:pt idx="34">
                  <c:v>1.7245330940249703</c:v>
                </c:pt>
                <c:pt idx="35">
                  <c:v>1.6730085673865045</c:v>
                </c:pt>
                <c:pt idx="36">
                  <c:v>1.6438402401578676</c:v>
                </c:pt>
                <c:pt idx="37">
                  <c:v>1.6776961427008157</c:v>
                </c:pt>
                <c:pt idx="38">
                  <c:v>1.6880692922004796</c:v>
                </c:pt>
                <c:pt idx="39">
                  <c:v>1.725812670622322</c:v>
                </c:pt>
                <c:pt idx="40">
                  <c:v>1.7689883017646011</c:v>
                </c:pt>
                <c:pt idx="41">
                  <c:v>1.7325001163355298</c:v>
                </c:pt>
                <c:pt idx="42">
                  <c:v>1.7487916678812918</c:v>
                </c:pt>
                <c:pt idx="43">
                  <c:v>1.7415289094591302</c:v>
                </c:pt>
                <c:pt idx="44">
                  <c:v>1.7794027432871564</c:v>
                </c:pt>
                <c:pt idx="45">
                  <c:v>1.7603712986909548</c:v>
                </c:pt>
                <c:pt idx="46">
                  <c:v>1.7666350182830701</c:v>
                </c:pt>
                <c:pt idx="47">
                  <c:v>1.7458291763017473</c:v>
                </c:pt>
                <c:pt idx="48">
                  <c:v>1.7034360715646382</c:v>
                </c:pt>
                <c:pt idx="49">
                  <c:v>1.6369052420681391</c:v>
                </c:pt>
                <c:pt idx="50">
                  <c:v>1.6640168726498712</c:v>
                </c:pt>
                <c:pt idx="51">
                  <c:v>1.6528884267216519</c:v>
                </c:pt>
                <c:pt idx="52">
                  <c:v>1.6450690970698627</c:v>
                </c:pt>
                <c:pt idx="53">
                  <c:v>1.6539579530659583</c:v>
                </c:pt>
                <c:pt idx="54">
                  <c:v>1.6645656379063121</c:v>
                </c:pt>
              </c:numCache>
            </c:numRef>
          </c:val>
          <c:smooth val="0"/>
          <c:extLst xmlns:c16r2="http://schemas.microsoft.com/office/drawing/2015/06/chart">
            <c:ext xmlns:c16="http://schemas.microsoft.com/office/drawing/2014/chart" uri="{C3380CC4-5D6E-409C-BE32-E72D297353CC}">
              <c16:uniqueId val="{00000002-83C2-4124-9E67-B7705320643F}"/>
            </c:ext>
          </c:extLst>
        </c:ser>
        <c:dLbls>
          <c:showLegendKey val="0"/>
          <c:showVal val="0"/>
          <c:showCatName val="0"/>
          <c:showSerName val="0"/>
          <c:showPercent val="0"/>
          <c:showBubbleSize val="0"/>
        </c:dLbls>
        <c:marker val="1"/>
        <c:smooth val="0"/>
        <c:axId val="255403640"/>
        <c:axId val="255405600"/>
      </c:lineChart>
      <c:catAx>
        <c:axId val="255403640"/>
        <c:scaling>
          <c:orientation val="minMax"/>
        </c:scaling>
        <c:delete val="0"/>
        <c:axPos val="b"/>
        <c:numFmt formatCode="0" sourceLinked="1"/>
        <c:majorTickMark val="out"/>
        <c:minorTickMark val="none"/>
        <c:tickLblPos val="nextTo"/>
        <c:crossAx val="255405600"/>
        <c:crosses val="autoZero"/>
        <c:auto val="1"/>
        <c:lblAlgn val="ctr"/>
        <c:lblOffset val="100"/>
        <c:tickLblSkip val="5"/>
        <c:tickMarkSkip val="5"/>
        <c:noMultiLvlLbl val="0"/>
      </c:catAx>
      <c:valAx>
        <c:axId val="255405600"/>
        <c:scaling>
          <c:orientation val="minMax"/>
        </c:scaling>
        <c:delete val="0"/>
        <c:axPos val="l"/>
        <c:title>
          <c:tx>
            <c:rich>
              <a:bodyPr rot="-5400000" vert="horz"/>
              <a:lstStyle/>
              <a:p>
                <a:pPr>
                  <a:defRPr sz="1200"/>
                </a:pPr>
                <a:r>
                  <a:rPr lang="en-US" sz="1200"/>
                  <a:t>Indexed Value</a:t>
                </a:r>
              </a:p>
            </c:rich>
          </c:tx>
          <c:overlay val="0"/>
        </c:title>
        <c:numFmt formatCode="0.00" sourceLinked="1"/>
        <c:majorTickMark val="out"/>
        <c:minorTickMark val="none"/>
        <c:tickLblPos val="nextTo"/>
        <c:crossAx val="255403640"/>
        <c:crosses val="autoZero"/>
        <c:crossBetween val="between"/>
      </c:valAx>
    </c:plotArea>
    <c:legend>
      <c:legendPos val="r"/>
      <c:layout>
        <c:manualLayout>
          <c:xMode val="edge"/>
          <c:yMode val="edge"/>
          <c:x val="7.9561450531379793E-2"/>
          <c:y val="0.83539523295628715"/>
          <c:w val="0.88211484069272439"/>
          <c:h val="0.12737981586498567"/>
        </c:manualLayout>
      </c:layout>
      <c:overlay val="0"/>
      <c:txPr>
        <a:bodyPr/>
        <a:lstStyle/>
        <a:p>
          <a:pPr>
            <a:defRPr sz="1200"/>
          </a:pPr>
          <a:endParaRPr lang="en-US"/>
        </a:p>
      </c:txPr>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chemeClr val="bg1"/>
                </a:solidFill>
                <a:latin typeface="Arial"/>
                <a:ea typeface="Arial"/>
                <a:cs typeface="Arial"/>
              </a:defRPr>
            </a:pPr>
            <a:r>
              <a:rPr lang="en-US">
                <a:solidFill>
                  <a:schemeClr val="bg1"/>
                </a:solidFill>
              </a:rPr>
              <a:t>Figure 3. Recycling</a:t>
            </a:r>
            <a:r>
              <a:rPr lang="en-US" baseline="0">
                <a:solidFill>
                  <a:schemeClr val="bg1"/>
                </a:solidFill>
              </a:rPr>
              <a:t> and Composting</a:t>
            </a:r>
            <a:r>
              <a:rPr lang="en-US">
                <a:solidFill>
                  <a:schemeClr val="bg1"/>
                </a:solidFill>
              </a:rPr>
              <a:t> Rates of Selected Products, 2014**</a:t>
            </a:r>
          </a:p>
        </c:rich>
      </c:tx>
      <c:layout>
        <c:manualLayout>
          <c:xMode val="edge"/>
          <c:yMode val="edge"/>
          <c:x val="0.28167009015177452"/>
          <c:y val="7.8362543391753456E-2"/>
        </c:manualLayout>
      </c:layout>
      <c:overlay val="0"/>
      <c:spPr>
        <a:noFill/>
        <a:ln w="25400">
          <a:noFill/>
        </a:ln>
      </c:spPr>
    </c:title>
    <c:autoTitleDeleted val="0"/>
    <c:plotArea>
      <c:layout>
        <c:manualLayout>
          <c:layoutTarget val="inner"/>
          <c:xMode val="edge"/>
          <c:yMode val="edge"/>
          <c:x val="5.8429237735235506E-2"/>
          <c:y val="0.17575977344937146"/>
          <c:w val="0.91643615200273876"/>
          <c:h val="0.7062600321027287"/>
        </c:manualLayout>
      </c:layout>
      <c:barChart>
        <c:barDir val="col"/>
        <c:grouping val="clustered"/>
        <c:varyColors val="0"/>
        <c:ser>
          <c:idx val="0"/>
          <c:order val="0"/>
          <c:spPr>
            <a:solidFill>
              <a:srgbClr val="9999FF"/>
            </a:solidFill>
            <a:ln w="12700">
              <a:solidFill>
                <a:srgbClr val="000000"/>
              </a:solidFill>
              <a:prstDash val="solid"/>
            </a:ln>
          </c:spPr>
          <c:invertIfNegative val="0"/>
          <c:dLbls>
            <c:dLbl>
              <c:idx val="0"/>
              <c:layout>
                <c:manualLayout>
                  <c:x val="5.1951793621845567E-4"/>
                  <c:y val="4.6549799252621508E-3"/>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FFD-4AE6-872F-C8B595E54C0B}"/>
                </c:ext>
                <c:ext xmlns:c15="http://schemas.microsoft.com/office/drawing/2012/chart" uri="{CE6537A1-D6FC-4f65-9D91-7224C49458BB}"/>
              </c:extLst>
            </c:dLbl>
            <c:dLbl>
              <c:idx val="1"/>
              <c:layout>
                <c:manualLayout>
                  <c:x val="2.7149076178869308E-3"/>
                  <c:y val="3.8523274478330896E-3"/>
                </c:manualLayout>
              </c:layout>
              <c:tx>
                <c:rich>
                  <a:bodyPr/>
                  <a:lstStyle/>
                  <a:p>
                    <a:pPr>
                      <a:defRPr sz="1000" b="0" i="0" u="none" strike="noStrike" baseline="0">
                        <a:solidFill>
                          <a:srgbClr val="000000"/>
                        </a:solidFill>
                        <a:latin typeface="Arial"/>
                        <a:ea typeface="Arial"/>
                        <a:cs typeface="Arial"/>
                      </a:defRPr>
                    </a:pPr>
                    <a:r>
                      <a:rPr lang="en-US"/>
                      <a:t>89.5</a:t>
                    </a:r>
                  </a:p>
                </c:rich>
              </c:tx>
              <c:spPr>
                <a:noFill/>
                <a:ln w="25400">
                  <a:noFill/>
                </a:ln>
              </c:spPr>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6FFD-4AE6-872F-C8B595E54C0B}"/>
                </c:ext>
                <c:ext xmlns:c15="http://schemas.microsoft.com/office/drawing/2012/chart" uri="{CE6537A1-D6FC-4f65-9D91-7224C49458BB}"/>
              </c:extLst>
            </c:dLbl>
            <c:dLbl>
              <c:idx val="3"/>
              <c:layout>
                <c:manualLayout>
                  <c:x val="1.5361965594037146E-4"/>
                  <c:y val="-8.0791024717415533E-3"/>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FFD-4AE6-872F-C8B595E54C0B}"/>
                </c:ext>
                <c:ext xmlns:c15="http://schemas.microsoft.com/office/drawing/2012/chart" uri="{CE6537A1-D6FC-4f65-9D91-7224C49458BB}"/>
              </c:extLst>
            </c:dLbl>
            <c:dLbl>
              <c:idx val="5"/>
              <c:layout>
                <c:manualLayout>
                  <c:x val="-5.7817690461579245E-4"/>
                  <c:y val="-3.584720449269684E-3"/>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FFD-4AE6-872F-C8B595E54C0B}"/>
                </c:ext>
                <c:ext xmlns:c15="http://schemas.microsoft.com/office/drawing/2012/chart" uri="{CE6537A1-D6FC-4f65-9D91-7224C49458BB}"/>
              </c:extLst>
            </c:dLbl>
            <c:dLbl>
              <c:idx val="9"/>
              <c:layout>
                <c:manualLayout>
                  <c:x val="0"/>
                  <c:y val="-6.420545746388443E-3"/>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FFD-4AE6-872F-C8B595E54C0B}"/>
                </c:ext>
                <c:ext xmlns:c15="http://schemas.microsoft.com/office/drawing/2012/chart" uri="{CE6537A1-D6FC-4f65-9D91-7224C49458BB}"/>
              </c:extLst>
            </c:dLbl>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'MSW Data'!$L$2:$L$11</c:f>
              <c:strCache>
                <c:ptCount val="10"/>
                <c:pt idx="0">
                  <c:v>Lead-Acid
Batteries</c:v>
                </c:pt>
                <c:pt idx="1">
                  <c:v>Corrugated Boxes</c:v>
                </c:pt>
                <c:pt idx="2">
                  <c:v>Steel
Cans</c:v>
                </c:pt>
                <c:pt idx="3">
                  <c:v>Yard
Trimmings</c:v>
                </c:pt>
                <c:pt idx="4">
                  <c:v>Aluminum Beer
&amp; Soda Cans</c:v>
                </c:pt>
                <c:pt idx="5">
                  <c:v>Selected Consumer Electronics</c:v>
                </c:pt>
                <c:pt idx="6">
                  <c:v>Tires</c:v>
                </c:pt>
                <c:pt idx="7">
                  <c:v>Glass
Containers</c:v>
                </c:pt>
                <c:pt idx="8">
                  <c:v>PET Bottles
&amp; Jars</c:v>
                </c:pt>
                <c:pt idx="9">
                  <c:v>HDPE Natural
(White Translucent)
Bottles </c:v>
                </c:pt>
              </c:strCache>
            </c:strRef>
          </c:cat>
          <c:val>
            <c:numRef>
              <c:f>'MSW Data'!$M$2:$M$11</c:f>
              <c:numCache>
                <c:formatCode>0.0</c:formatCode>
                <c:ptCount val="10"/>
                <c:pt idx="0">
                  <c:v>98.9</c:v>
                </c:pt>
                <c:pt idx="1">
                  <c:v>89.5</c:v>
                </c:pt>
                <c:pt idx="2">
                  <c:v>70.7</c:v>
                </c:pt>
                <c:pt idx="3" formatCode="General">
                  <c:v>61.1</c:v>
                </c:pt>
                <c:pt idx="4" formatCode="General">
                  <c:v>55.1</c:v>
                </c:pt>
                <c:pt idx="5">
                  <c:v>41.7</c:v>
                </c:pt>
                <c:pt idx="6" formatCode="General">
                  <c:v>40.5</c:v>
                </c:pt>
                <c:pt idx="7">
                  <c:v>32.5</c:v>
                </c:pt>
                <c:pt idx="8">
                  <c:v>31.2</c:v>
                </c:pt>
                <c:pt idx="9">
                  <c:v>29.5</c:v>
                </c:pt>
              </c:numCache>
            </c:numRef>
          </c:val>
          <c:extLst xmlns:c16r2="http://schemas.microsoft.com/office/drawing/2015/06/chart">
            <c:ext xmlns:c16="http://schemas.microsoft.com/office/drawing/2014/chart" uri="{C3380CC4-5D6E-409C-BE32-E72D297353CC}">
              <c16:uniqueId val="{00000005-6FFD-4AE6-872F-C8B595E54C0B}"/>
            </c:ext>
          </c:extLst>
        </c:ser>
        <c:dLbls>
          <c:showLegendKey val="0"/>
          <c:showVal val="0"/>
          <c:showCatName val="0"/>
          <c:showSerName val="0"/>
          <c:showPercent val="0"/>
          <c:showBubbleSize val="0"/>
        </c:dLbls>
        <c:gapWidth val="150"/>
        <c:axId val="255404816"/>
        <c:axId val="255402856"/>
      </c:barChart>
      <c:catAx>
        <c:axId val="255404816"/>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dirty="0"/>
                  <a:t>Products</a:t>
                </a:r>
              </a:p>
            </c:rich>
          </c:tx>
          <c:layout>
            <c:manualLayout>
              <c:xMode val="edge"/>
              <c:yMode val="edge"/>
              <c:x val="0.45305502562561417"/>
              <c:y val="0.9576023391812865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55402856"/>
        <c:crosses val="autoZero"/>
        <c:auto val="0"/>
        <c:lblAlgn val="ctr"/>
        <c:lblOffset val="100"/>
        <c:tickLblSkip val="1"/>
        <c:tickMarkSkip val="1"/>
        <c:noMultiLvlLbl val="0"/>
      </c:catAx>
      <c:valAx>
        <c:axId val="255402856"/>
        <c:scaling>
          <c:orientation val="minMax"/>
          <c:max val="100"/>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Recycling and Composting  Rate (Percent)</a:t>
                </a:r>
              </a:p>
            </c:rich>
          </c:tx>
          <c:layout>
            <c:manualLayout>
              <c:xMode val="edge"/>
              <c:yMode val="edge"/>
              <c:x val="0"/>
              <c:y val="0.28456065593112451"/>
            </c:manualLayout>
          </c:layout>
          <c:overlay val="0"/>
          <c:spPr>
            <a:noFill/>
            <a:ln w="25400">
              <a:noFill/>
            </a:ln>
          </c:spPr>
        </c:title>
        <c:numFmt formatCode="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55404816"/>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F88D2-9B27-477A-A174-902CD51DC34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040035C8-6391-4E2E-88BF-72B70EF85FCF}">
      <dgm:prSet phldrT="[Text]" custT="1"/>
      <dgm:spPr/>
      <dgm:t>
        <a:bodyPr/>
        <a:lstStyle/>
        <a:p>
          <a:r>
            <a:rPr lang="en-US" sz="1800" dirty="0"/>
            <a:t>SMP</a:t>
          </a:r>
        </a:p>
        <a:p>
          <a:r>
            <a:rPr lang="en-US" sz="1800" dirty="0"/>
            <a:t>Template</a:t>
          </a:r>
        </a:p>
      </dgm:t>
    </dgm:pt>
    <dgm:pt modelId="{79D43641-D38C-4316-967D-7DE4F563DDB9}" type="parTrans" cxnId="{00A7FEEB-EA23-485E-9B5F-91A93BF215E2}">
      <dgm:prSet/>
      <dgm:spPr/>
      <dgm:t>
        <a:bodyPr/>
        <a:lstStyle/>
        <a:p>
          <a:endParaRPr lang="en-US"/>
        </a:p>
      </dgm:t>
    </dgm:pt>
    <dgm:pt modelId="{6379FEF6-9849-466B-B768-36F94AFE5942}" type="sibTrans" cxnId="{00A7FEEB-EA23-485E-9B5F-91A93BF215E2}">
      <dgm:prSet/>
      <dgm:spPr/>
      <dgm:t>
        <a:bodyPr/>
        <a:lstStyle/>
        <a:p>
          <a:endParaRPr lang="en-US"/>
        </a:p>
      </dgm:t>
    </dgm:pt>
    <dgm:pt modelId="{1265DAF7-10E4-4F01-BE98-D83327894CAD}">
      <dgm:prSet phldrT="[Text]" custT="1"/>
      <dgm:spPr/>
      <dgm:t>
        <a:bodyPr/>
        <a:lstStyle/>
        <a:p>
          <a:endParaRPr lang="en-US" sz="2400" dirty="0"/>
        </a:p>
      </dgm:t>
    </dgm:pt>
    <dgm:pt modelId="{EA8C077F-8EEE-4866-A959-DE2650134A9E}" type="parTrans" cxnId="{A40F0E12-2213-4699-A187-80E70E23F431}">
      <dgm:prSet/>
      <dgm:spPr/>
      <dgm:t>
        <a:bodyPr/>
        <a:lstStyle/>
        <a:p>
          <a:endParaRPr lang="en-US"/>
        </a:p>
      </dgm:t>
    </dgm:pt>
    <dgm:pt modelId="{C3BF185F-BDD3-47CA-ABDF-845815D08402}" type="sibTrans" cxnId="{A40F0E12-2213-4699-A187-80E70E23F431}">
      <dgm:prSet/>
      <dgm:spPr/>
      <dgm:t>
        <a:bodyPr/>
        <a:lstStyle/>
        <a:p>
          <a:endParaRPr lang="en-US"/>
        </a:p>
      </dgm:t>
    </dgm:pt>
    <dgm:pt modelId="{27D888AB-F6F0-496C-8449-2DA656C45C31}">
      <dgm:prSet phldrT="[Text]"/>
      <dgm:spPr/>
      <dgm:t>
        <a:bodyPr/>
        <a:lstStyle/>
        <a:p>
          <a:r>
            <a:rPr lang="en-US" dirty="0"/>
            <a:t>SMM Resource Module</a:t>
          </a:r>
        </a:p>
      </dgm:t>
    </dgm:pt>
    <dgm:pt modelId="{5D58D31B-0C27-418F-9353-2F3B2721C4F3}" type="parTrans" cxnId="{2CD9945E-71CA-4C0D-A6F9-CF3929F010D5}">
      <dgm:prSet/>
      <dgm:spPr/>
      <dgm:t>
        <a:bodyPr/>
        <a:lstStyle/>
        <a:p>
          <a:endParaRPr lang="en-US"/>
        </a:p>
      </dgm:t>
    </dgm:pt>
    <dgm:pt modelId="{69AD47F2-3F44-4053-98B4-71C07D1BC205}" type="sibTrans" cxnId="{2CD9945E-71CA-4C0D-A6F9-CF3929F010D5}">
      <dgm:prSet/>
      <dgm:spPr/>
      <dgm:t>
        <a:bodyPr/>
        <a:lstStyle/>
        <a:p>
          <a:endParaRPr lang="en-US"/>
        </a:p>
      </dgm:t>
    </dgm:pt>
    <dgm:pt modelId="{2914A6C8-1804-4634-B095-5AA6B9672644}">
      <dgm:prSet phldrT="[Text]"/>
      <dgm:spPr/>
      <dgm:t>
        <a:bodyPr/>
        <a:lstStyle/>
        <a:p>
          <a:r>
            <a:rPr lang="en-US" dirty="0"/>
            <a:t>Feedback Form</a:t>
          </a:r>
        </a:p>
      </dgm:t>
    </dgm:pt>
    <dgm:pt modelId="{9AA2F042-9466-4C52-B59C-6CA04F027D5E}" type="parTrans" cxnId="{7909F11D-297F-4BE2-AFD2-B5C2D07A420F}">
      <dgm:prSet/>
      <dgm:spPr/>
      <dgm:t>
        <a:bodyPr/>
        <a:lstStyle/>
        <a:p>
          <a:endParaRPr lang="en-US"/>
        </a:p>
      </dgm:t>
    </dgm:pt>
    <dgm:pt modelId="{11342BD6-9A3A-48E4-9E90-50EAF8E533D4}" type="sibTrans" cxnId="{7909F11D-297F-4BE2-AFD2-B5C2D07A420F}">
      <dgm:prSet/>
      <dgm:spPr/>
      <dgm:t>
        <a:bodyPr/>
        <a:lstStyle/>
        <a:p>
          <a:endParaRPr lang="en-US"/>
        </a:p>
      </dgm:t>
    </dgm:pt>
    <dgm:pt modelId="{6BAA06F3-77BC-4ED1-BCC5-2BB391CB5083}">
      <dgm:prSet phldrT="[Text]"/>
      <dgm:spPr/>
      <dgm:t>
        <a:bodyPr/>
        <a:lstStyle/>
        <a:p>
          <a:r>
            <a:rPr lang="en-US" dirty="0"/>
            <a:t>Demographics Template</a:t>
          </a:r>
        </a:p>
      </dgm:t>
    </dgm:pt>
    <dgm:pt modelId="{593F7B5D-F06B-40D1-B539-DEF87583A76B}" type="parTrans" cxnId="{272C9F79-11F0-4413-A26B-D031B51F7155}">
      <dgm:prSet/>
      <dgm:spPr/>
      <dgm:t>
        <a:bodyPr/>
        <a:lstStyle/>
        <a:p>
          <a:endParaRPr lang="en-US"/>
        </a:p>
      </dgm:t>
    </dgm:pt>
    <dgm:pt modelId="{2975C610-48FA-4312-A4FA-D1E7C5EE57A5}" type="sibTrans" cxnId="{272C9F79-11F0-4413-A26B-D031B51F7155}">
      <dgm:prSet/>
      <dgm:spPr/>
      <dgm:t>
        <a:bodyPr/>
        <a:lstStyle/>
        <a:p>
          <a:endParaRPr lang="en-US"/>
        </a:p>
      </dgm:t>
    </dgm:pt>
    <dgm:pt modelId="{7150E679-48DD-4859-9F71-0EB0D27A3B61}" type="pres">
      <dgm:prSet presAssocID="{A35F88D2-9B27-477A-A174-902CD51DC343}" presName="composite" presStyleCnt="0">
        <dgm:presLayoutVars>
          <dgm:chMax val="5"/>
          <dgm:dir/>
          <dgm:animLvl val="ctr"/>
          <dgm:resizeHandles val="exact"/>
        </dgm:presLayoutVars>
      </dgm:prSet>
      <dgm:spPr/>
      <dgm:t>
        <a:bodyPr/>
        <a:lstStyle/>
        <a:p>
          <a:endParaRPr lang="en-US"/>
        </a:p>
      </dgm:t>
    </dgm:pt>
    <dgm:pt modelId="{6964FD6A-FD09-4D79-95A2-EA408B4882F3}" type="pres">
      <dgm:prSet presAssocID="{A35F88D2-9B27-477A-A174-902CD51DC343}" presName="cycle" presStyleCnt="0"/>
      <dgm:spPr/>
    </dgm:pt>
    <dgm:pt modelId="{324BB141-0625-4182-8C46-50D7533223F6}" type="pres">
      <dgm:prSet presAssocID="{A35F88D2-9B27-477A-A174-902CD51DC343}" presName="centerShape" presStyleCnt="0"/>
      <dgm:spPr/>
    </dgm:pt>
    <dgm:pt modelId="{24F006C3-FEBC-458B-A2E3-32F49BD0324F}" type="pres">
      <dgm:prSet presAssocID="{A35F88D2-9B27-477A-A174-902CD51DC343}" presName="connSite" presStyleLbl="node1" presStyleIdx="0" presStyleCnt="5"/>
      <dgm:spPr/>
    </dgm:pt>
    <dgm:pt modelId="{B5D6884E-E2B6-4A07-97A2-7EF4ADEE4466}" type="pres">
      <dgm:prSet presAssocID="{A35F88D2-9B27-477A-A174-902CD51DC343}" presName="visible" presStyleLbl="node1" presStyleIdx="0" presStyleCnt="5" custScaleY="55285" custLinFactNeighborX="-38950" custLinFactNeighborY="-10617"/>
      <dgm:spPr/>
    </dgm:pt>
    <dgm:pt modelId="{6F98CE4B-CF40-4F22-B7EE-97C4E4FEC800}" type="pres">
      <dgm:prSet presAssocID="{79D43641-D38C-4316-967D-7DE4F563DDB9}" presName="Name25" presStyleLbl="parChTrans1D1" presStyleIdx="0" presStyleCnt="4"/>
      <dgm:spPr/>
      <dgm:t>
        <a:bodyPr/>
        <a:lstStyle/>
        <a:p>
          <a:endParaRPr lang="en-US"/>
        </a:p>
      </dgm:t>
    </dgm:pt>
    <dgm:pt modelId="{D6731E36-5E12-489D-84FE-8A2EE1959250}" type="pres">
      <dgm:prSet presAssocID="{040035C8-6391-4E2E-88BF-72B70EF85FCF}" presName="node" presStyleCnt="0"/>
      <dgm:spPr/>
    </dgm:pt>
    <dgm:pt modelId="{58665F93-1ECC-4728-A8C0-C01727627C17}" type="pres">
      <dgm:prSet presAssocID="{040035C8-6391-4E2E-88BF-72B70EF85FCF}" presName="parentNode" presStyleLbl="node1" presStyleIdx="1" presStyleCnt="5" custScaleX="155570" custLinFactNeighborX="-21978" custLinFactNeighborY="9990">
        <dgm:presLayoutVars>
          <dgm:chMax val="1"/>
          <dgm:bulletEnabled val="1"/>
        </dgm:presLayoutVars>
      </dgm:prSet>
      <dgm:spPr/>
      <dgm:t>
        <a:bodyPr/>
        <a:lstStyle/>
        <a:p>
          <a:endParaRPr lang="en-US"/>
        </a:p>
      </dgm:t>
    </dgm:pt>
    <dgm:pt modelId="{A7C5093C-F442-45A3-9597-A9B3E2D98B93}" type="pres">
      <dgm:prSet presAssocID="{040035C8-6391-4E2E-88BF-72B70EF85FCF}" presName="childNode" presStyleLbl="revTx" presStyleIdx="0" presStyleCnt="1">
        <dgm:presLayoutVars>
          <dgm:bulletEnabled val="1"/>
        </dgm:presLayoutVars>
      </dgm:prSet>
      <dgm:spPr/>
      <dgm:t>
        <a:bodyPr/>
        <a:lstStyle/>
        <a:p>
          <a:endParaRPr lang="en-US"/>
        </a:p>
      </dgm:t>
    </dgm:pt>
    <dgm:pt modelId="{A4140BAD-6194-4D12-843E-3B0B9170F092}" type="pres">
      <dgm:prSet presAssocID="{5D58D31B-0C27-418F-9353-2F3B2721C4F3}" presName="Name25" presStyleLbl="parChTrans1D1" presStyleIdx="1" presStyleCnt="4"/>
      <dgm:spPr/>
      <dgm:t>
        <a:bodyPr/>
        <a:lstStyle/>
        <a:p>
          <a:endParaRPr lang="en-US"/>
        </a:p>
      </dgm:t>
    </dgm:pt>
    <dgm:pt modelId="{55907A4B-52DD-49BC-AC9E-BB8212CB9708}" type="pres">
      <dgm:prSet presAssocID="{27D888AB-F6F0-496C-8449-2DA656C45C31}" presName="node" presStyleCnt="0"/>
      <dgm:spPr/>
    </dgm:pt>
    <dgm:pt modelId="{9ADB65A3-D363-48BE-8828-D3C7D6998863}" type="pres">
      <dgm:prSet presAssocID="{27D888AB-F6F0-496C-8449-2DA656C45C31}" presName="parentNode" presStyleLbl="node1" presStyleIdx="2" presStyleCnt="5" custScaleY="126307">
        <dgm:presLayoutVars>
          <dgm:chMax val="1"/>
          <dgm:bulletEnabled val="1"/>
        </dgm:presLayoutVars>
      </dgm:prSet>
      <dgm:spPr/>
      <dgm:t>
        <a:bodyPr/>
        <a:lstStyle/>
        <a:p>
          <a:endParaRPr lang="en-US"/>
        </a:p>
      </dgm:t>
    </dgm:pt>
    <dgm:pt modelId="{91471792-B575-4C4E-91A4-92A2D342835E}" type="pres">
      <dgm:prSet presAssocID="{27D888AB-F6F0-496C-8449-2DA656C45C31}" presName="childNode" presStyleLbl="revTx" presStyleIdx="0" presStyleCnt="1">
        <dgm:presLayoutVars>
          <dgm:bulletEnabled val="1"/>
        </dgm:presLayoutVars>
      </dgm:prSet>
      <dgm:spPr/>
    </dgm:pt>
    <dgm:pt modelId="{CE5E3219-FD42-413D-A39C-8ACA969203BB}" type="pres">
      <dgm:prSet presAssocID="{9AA2F042-9466-4C52-B59C-6CA04F027D5E}" presName="Name25" presStyleLbl="parChTrans1D1" presStyleIdx="2" presStyleCnt="4"/>
      <dgm:spPr/>
      <dgm:t>
        <a:bodyPr/>
        <a:lstStyle/>
        <a:p>
          <a:endParaRPr lang="en-US"/>
        </a:p>
      </dgm:t>
    </dgm:pt>
    <dgm:pt modelId="{FED18910-96DE-4408-A740-0F0DDF8CCBB7}" type="pres">
      <dgm:prSet presAssocID="{2914A6C8-1804-4634-B095-5AA6B9672644}" presName="node" presStyleCnt="0"/>
      <dgm:spPr/>
    </dgm:pt>
    <dgm:pt modelId="{4E1B95A8-FE53-4187-8061-757414088795}" type="pres">
      <dgm:prSet presAssocID="{2914A6C8-1804-4634-B095-5AA6B9672644}" presName="parentNode" presStyleLbl="node1" presStyleIdx="3" presStyleCnt="5" custScaleX="154400" custScaleY="71965" custLinFactNeighborX="57113" custLinFactNeighborY="-8929">
        <dgm:presLayoutVars>
          <dgm:chMax val="1"/>
          <dgm:bulletEnabled val="1"/>
        </dgm:presLayoutVars>
      </dgm:prSet>
      <dgm:spPr/>
      <dgm:t>
        <a:bodyPr/>
        <a:lstStyle/>
        <a:p>
          <a:endParaRPr lang="en-US"/>
        </a:p>
      </dgm:t>
    </dgm:pt>
    <dgm:pt modelId="{A21F0CF5-9C53-490D-A736-4108987102F9}" type="pres">
      <dgm:prSet presAssocID="{2914A6C8-1804-4634-B095-5AA6B9672644}" presName="childNode" presStyleLbl="revTx" presStyleIdx="0" presStyleCnt="1">
        <dgm:presLayoutVars>
          <dgm:bulletEnabled val="1"/>
        </dgm:presLayoutVars>
      </dgm:prSet>
      <dgm:spPr/>
    </dgm:pt>
    <dgm:pt modelId="{8D26E68A-7D34-44C1-85C2-8B744E91C3E8}" type="pres">
      <dgm:prSet presAssocID="{593F7B5D-F06B-40D1-B539-DEF87583A76B}" presName="Name25" presStyleLbl="parChTrans1D1" presStyleIdx="3" presStyleCnt="4"/>
      <dgm:spPr/>
      <dgm:t>
        <a:bodyPr/>
        <a:lstStyle/>
        <a:p>
          <a:endParaRPr lang="en-US"/>
        </a:p>
      </dgm:t>
    </dgm:pt>
    <dgm:pt modelId="{352E9333-655F-490C-ACD5-B71256FE5639}" type="pres">
      <dgm:prSet presAssocID="{6BAA06F3-77BC-4ED1-BCC5-2BB391CB5083}" presName="node" presStyleCnt="0"/>
      <dgm:spPr/>
    </dgm:pt>
    <dgm:pt modelId="{1206CA93-E9D0-4337-8CFB-0F66DA828FB2}" type="pres">
      <dgm:prSet presAssocID="{6BAA06F3-77BC-4ED1-BCC5-2BB391CB5083}" presName="parentNode" presStyleLbl="node1" presStyleIdx="4" presStyleCnt="5" custScaleX="181535" custLinFactNeighborX="-23858" custLinFactNeighborY="-32873">
        <dgm:presLayoutVars>
          <dgm:chMax val="1"/>
          <dgm:bulletEnabled val="1"/>
        </dgm:presLayoutVars>
      </dgm:prSet>
      <dgm:spPr/>
      <dgm:t>
        <a:bodyPr/>
        <a:lstStyle/>
        <a:p>
          <a:endParaRPr lang="en-US"/>
        </a:p>
      </dgm:t>
    </dgm:pt>
    <dgm:pt modelId="{2FC13406-E3AA-47DA-B06C-3D4213F85E32}" type="pres">
      <dgm:prSet presAssocID="{6BAA06F3-77BC-4ED1-BCC5-2BB391CB5083}" presName="childNode" presStyleLbl="revTx" presStyleIdx="0" presStyleCnt="1">
        <dgm:presLayoutVars>
          <dgm:bulletEnabled val="1"/>
        </dgm:presLayoutVars>
      </dgm:prSet>
      <dgm:spPr/>
    </dgm:pt>
  </dgm:ptLst>
  <dgm:cxnLst>
    <dgm:cxn modelId="{00A7FEEB-EA23-485E-9B5F-91A93BF215E2}" srcId="{A35F88D2-9B27-477A-A174-902CD51DC343}" destId="{040035C8-6391-4E2E-88BF-72B70EF85FCF}" srcOrd="0" destOrd="0" parTransId="{79D43641-D38C-4316-967D-7DE4F563DDB9}" sibTransId="{6379FEF6-9849-466B-B768-36F94AFE5942}"/>
    <dgm:cxn modelId="{667D225C-DC1B-49BC-A001-FCC4FD23331E}" type="presOf" srcId="{9AA2F042-9466-4C52-B59C-6CA04F027D5E}" destId="{CE5E3219-FD42-413D-A39C-8ACA969203BB}" srcOrd="0" destOrd="0" presId="urn:microsoft.com/office/officeart/2005/8/layout/radial2"/>
    <dgm:cxn modelId="{272C9F79-11F0-4413-A26B-D031B51F7155}" srcId="{A35F88D2-9B27-477A-A174-902CD51DC343}" destId="{6BAA06F3-77BC-4ED1-BCC5-2BB391CB5083}" srcOrd="3" destOrd="0" parTransId="{593F7B5D-F06B-40D1-B539-DEF87583A76B}" sibTransId="{2975C610-48FA-4312-A4FA-D1E7C5EE57A5}"/>
    <dgm:cxn modelId="{2CD9945E-71CA-4C0D-A6F9-CF3929F010D5}" srcId="{A35F88D2-9B27-477A-A174-902CD51DC343}" destId="{27D888AB-F6F0-496C-8449-2DA656C45C31}" srcOrd="1" destOrd="0" parTransId="{5D58D31B-0C27-418F-9353-2F3B2721C4F3}" sibTransId="{69AD47F2-3F44-4053-98B4-71C07D1BC205}"/>
    <dgm:cxn modelId="{497E8717-7498-4BBC-86A0-821CD4FB0B5B}" type="presOf" srcId="{5D58D31B-0C27-418F-9353-2F3B2721C4F3}" destId="{A4140BAD-6194-4D12-843E-3B0B9170F092}" srcOrd="0" destOrd="0" presId="urn:microsoft.com/office/officeart/2005/8/layout/radial2"/>
    <dgm:cxn modelId="{D41B1208-06B3-4D57-A108-4D7262AFCEF8}" type="presOf" srcId="{040035C8-6391-4E2E-88BF-72B70EF85FCF}" destId="{58665F93-1ECC-4728-A8C0-C01727627C17}" srcOrd="0" destOrd="0" presId="urn:microsoft.com/office/officeart/2005/8/layout/radial2"/>
    <dgm:cxn modelId="{37972FFC-008A-406B-B726-5F9DE0D2663C}" type="presOf" srcId="{27D888AB-F6F0-496C-8449-2DA656C45C31}" destId="{9ADB65A3-D363-48BE-8828-D3C7D6998863}" srcOrd="0" destOrd="0" presId="urn:microsoft.com/office/officeart/2005/8/layout/radial2"/>
    <dgm:cxn modelId="{1990A6C3-B841-43B8-8CBB-8A04B05B3C45}" type="presOf" srcId="{593F7B5D-F06B-40D1-B539-DEF87583A76B}" destId="{8D26E68A-7D34-44C1-85C2-8B744E91C3E8}" srcOrd="0" destOrd="0" presId="urn:microsoft.com/office/officeart/2005/8/layout/radial2"/>
    <dgm:cxn modelId="{85E01392-E9B5-4642-8B43-97C516D8F2AF}" type="presOf" srcId="{A35F88D2-9B27-477A-A174-902CD51DC343}" destId="{7150E679-48DD-4859-9F71-0EB0D27A3B61}" srcOrd="0" destOrd="0" presId="urn:microsoft.com/office/officeart/2005/8/layout/radial2"/>
    <dgm:cxn modelId="{A40F0E12-2213-4699-A187-80E70E23F431}" srcId="{040035C8-6391-4E2E-88BF-72B70EF85FCF}" destId="{1265DAF7-10E4-4F01-BE98-D83327894CAD}" srcOrd="0" destOrd="0" parTransId="{EA8C077F-8EEE-4866-A959-DE2650134A9E}" sibTransId="{C3BF185F-BDD3-47CA-ABDF-845815D08402}"/>
    <dgm:cxn modelId="{80D03BD1-E37C-4E26-B64C-BE98C840B013}" type="presOf" srcId="{79D43641-D38C-4316-967D-7DE4F563DDB9}" destId="{6F98CE4B-CF40-4F22-B7EE-97C4E4FEC800}" srcOrd="0" destOrd="0" presId="urn:microsoft.com/office/officeart/2005/8/layout/radial2"/>
    <dgm:cxn modelId="{1E6551C6-0F34-4A2D-95BC-D6AA7DB7E4C5}" type="presOf" srcId="{2914A6C8-1804-4634-B095-5AA6B9672644}" destId="{4E1B95A8-FE53-4187-8061-757414088795}" srcOrd="0" destOrd="0" presId="urn:microsoft.com/office/officeart/2005/8/layout/radial2"/>
    <dgm:cxn modelId="{7909F11D-297F-4BE2-AFD2-B5C2D07A420F}" srcId="{A35F88D2-9B27-477A-A174-902CD51DC343}" destId="{2914A6C8-1804-4634-B095-5AA6B9672644}" srcOrd="2" destOrd="0" parTransId="{9AA2F042-9466-4C52-B59C-6CA04F027D5E}" sibTransId="{11342BD6-9A3A-48E4-9E90-50EAF8E533D4}"/>
    <dgm:cxn modelId="{44838D7C-1A75-463E-A890-81B4B49288DF}" type="presOf" srcId="{1265DAF7-10E4-4F01-BE98-D83327894CAD}" destId="{A7C5093C-F442-45A3-9597-A9B3E2D98B93}" srcOrd="0" destOrd="0" presId="urn:microsoft.com/office/officeart/2005/8/layout/radial2"/>
    <dgm:cxn modelId="{D840EFE5-D98E-4A71-BAC6-E261837CAC69}" type="presOf" srcId="{6BAA06F3-77BC-4ED1-BCC5-2BB391CB5083}" destId="{1206CA93-E9D0-4337-8CFB-0F66DA828FB2}" srcOrd="0" destOrd="0" presId="urn:microsoft.com/office/officeart/2005/8/layout/radial2"/>
    <dgm:cxn modelId="{06F2A67B-FBD8-471F-9E5E-0A446B884299}" type="presParOf" srcId="{7150E679-48DD-4859-9F71-0EB0D27A3B61}" destId="{6964FD6A-FD09-4D79-95A2-EA408B4882F3}" srcOrd="0" destOrd="0" presId="urn:microsoft.com/office/officeart/2005/8/layout/radial2"/>
    <dgm:cxn modelId="{5CE78B9D-8048-4F76-A265-2A5F4381DB7A}" type="presParOf" srcId="{6964FD6A-FD09-4D79-95A2-EA408B4882F3}" destId="{324BB141-0625-4182-8C46-50D7533223F6}" srcOrd="0" destOrd="0" presId="urn:microsoft.com/office/officeart/2005/8/layout/radial2"/>
    <dgm:cxn modelId="{6C4B93F4-2EBB-4F0A-B531-B9BC95BAAA37}" type="presParOf" srcId="{324BB141-0625-4182-8C46-50D7533223F6}" destId="{24F006C3-FEBC-458B-A2E3-32F49BD0324F}" srcOrd="0" destOrd="0" presId="urn:microsoft.com/office/officeart/2005/8/layout/radial2"/>
    <dgm:cxn modelId="{38BCCCE5-3DA5-435F-B0A2-941D47BCBF17}" type="presParOf" srcId="{324BB141-0625-4182-8C46-50D7533223F6}" destId="{B5D6884E-E2B6-4A07-97A2-7EF4ADEE4466}" srcOrd="1" destOrd="0" presId="urn:microsoft.com/office/officeart/2005/8/layout/radial2"/>
    <dgm:cxn modelId="{1D44CCDC-3B87-41DC-A5C0-CBEFD3553778}" type="presParOf" srcId="{6964FD6A-FD09-4D79-95A2-EA408B4882F3}" destId="{6F98CE4B-CF40-4F22-B7EE-97C4E4FEC800}" srcOrd="1" destOrd="0" presId="urn:microsoft.com/office/officeart/2005/8/layout/radial2"/>
    <dgm:cxn modelId="{CA944F05-7380-469B-BEC1-3D4F38CB65BC}" type="presParOf" srcId="{6964FD6A-FD09-4D79-95A2-EA408B4882F3}" destId="{D6731E36-5E12-489D-84FE-8A2EE1959250}" srcOrd="2" destOrd="0" presId="urn:microsoft.com/office/officeart/2005/8/layout/radial2"/>
    <dgm:cxn modelId="{D265E813-7764-4062-A8D2-BD3C8198EC0D}" type="presParOf" srcId="{D6731E36-5E12-489D-84FE-8A2EE1959250}" destId="{58665F93-1ECC-4728-A8C0-C01727627C17}" srcOrd="0" destOrd="0" presId="urn:microsoft.com/office/officeart/2005/8/layout/radial2"/>
    <dgm:cxn modelId="{E0F91354-0736-4942-9E18-9CFDDF048359}" type="presParOf" srcId="{D6731E36-5E12-489D-84FE-8A2EE1959250}" destId="{A7C5093C-F442-45A3-9597-A9B3E2D98B93}" srcOrd="1" destOrd="0" presId="urn:microsoft.com/office/officeart/2005/8/layout/radial2"/>
    <dgm:cxn modelId="{55B37BE6-AFCF-4D34-9590-23A7FF81F7DA}" type="presParOf" srcId="{6964FD6A-FD09-4D79-95A2-EA408B4882F3}" destId="{A4140BAD-6194-4D12-843E-3B0B9170F092}" srcOrd="3" destOrd="0" presId="urn:microsoft.com/office/officeart/2005/8/layout/radial2"/>
    <dgm:cxn modelId="{8D2A9797-18EF-46C6-8894-BAE97D1A3085}" type="presParOf" srcId="{6964FD6A-FD09-4D79-95A2-EA408B4882F3}" destId="{55907A4B-52DD-49BC-AC9E-BB8212CB9708}" srcOrd="4" destOrd="0" presId="urn:microsoft.com/office/officeart/2005/8/layout/radial2"/>
    <dgm:cxn modelId="{DDA6190F-E2CD-4B45-BB1D-C5F185B79A83}" type="presParOf" srcId="{55907A4B-52DD-49BC-AC9E-BB8212CB9708}" destId="{9ADB65A3-D363-48BE-8828-D3C7D6998863}" srcOrd="0" destOrd="0" presId="urn:microsoft.com/office/officeart/2005/8/layout/radial2"/>
    <dgm:cxn modelId="{7BDB233A-5A96-45A0-92B2-682433B1C958}" type="presParOf" srcId="{55907A4B-52DD-49BC-AC9E-BB8212CB9708}" destId="{91471792-B575-4C4E-91A4-92A2D342835E}" srcOrd="1" destOrd="0" presId="urn:microsoft.com/office/officeart/2005/8/layout/radial2"/>
    <dgm:cxn modelId="{5F5D9BB2-A38C-4B17-8E89-FBA67F9584F3}" type="presParOf" srcId="{6964FD6A-FD09-4D79-95A2-EA408B4882F3}" destId="{CE5E3219-FD42-413D-A39C-8ACA969203BB}" srcOrd="5" destOrd="0" presId="urn:microsoft.com/office/officeart/2005/8/layout/radial2"/>
    <dgm:cxn modelId="{8BD7F2ED-E7AF-402A-A5C1-01703334DBDC}" type="presParOf" srcId="{6964FD6A-FD09-4D79-95A2-EA408B4882F3}" destId="{FED18910-96DE-4408-A740-0F0DDF8CCBB7}" srcOrd="6" destOrd="0" presId="urn:microsoft.com/office/officeart/2005/8/layout/radial2"/>
    <dgm:cxn modelId="{51A027BF-4AC9-4EBE-8FDF-346B2B800932}" type="presParOf" srcId="{FED18910-96DE-4408-A740-0F0DDF8CCBB7}" destId="{4E1B95A8-FE53-4187-8061-757414088795}" srcOrd="0" destOrd="0" presId="urn:microsoft.com/office/officeart/2005/8/layout/radial2"/>
    <dgm:cxn modelId="{64CD04A9-53FB-40E4-9DB1-8347B75E4AA3}" type="presParOf" srcId="{FED18910-96DE-4408-A740-0F0DDF8CCBB7}" destId="{A21F0CF5-9C53-490D-A736-4108987102F9}" srcOrd="1" destOrd="0" presId="urn:microsoft.com/office/officeart/2005/8/layout/radial2"/>
    <dgm:cxn modelId="{4D6CB391-5A45-44A4-B809-0109F264B76E}" type="presParOf" srcId="{6964FD6A-FD09-4D79-95A2-EA408B4882F3}" destId="{8D26E68A-7D34-44C1-85C2-8B744E91C3E8}" srcOrd="7" destOrd="0" presId="urn:microsoft.com/office/officeart/2005/8/layout/radial2"/>
    <dgm:cxn modelId="{5B85E928-F408-48B4-9CDA-1933F2483DA4}" type="presParOf" srcId="{6964FD6A-FD09-4D79-95A2-EA408B4882F3}" destId="{352E9333-655F-490C-ACD5-B71256FE5639}" srcOrd="8" destOrd="0" presId="urn:microsoft.com/office/officeart/2005/8/layout/radial2"/>
    <dgm:cxn modelId="{5E453A0B-3EB4-445B-8587-D02C8D85C88C}" type="presParOf" srcId="{352E9333-655F-490C-ACD5-B71256FE5639}" destId="{1206CA93-E9D0-4337-8CFB-0F66DA828FB2}" srcOrd="0" destOrd="0" presId="urn:microsoft.com/office/officeart/2005/8/layout/radial2"/>
    <dgm:cxn modelId="{B57CB8AA-8BFB-4F1F-9892-D3904176596C}" type="presParOf" srcId="{352E9333-655F-490C-ACD5-B71256FE5639}" destId="{2FC13406-E3AA-47DA-B06C-3D4213F85E32}"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0.93612</cdr:x>
      <cdr:y>0.7384</cdr:y>
    </cdr:from>
    <cdr:to>
      <cdr:x>0.99495</cdr:x>
      <cdr:y>0.79325</cdr:y>
    </cdr:to>
    <cdr:sp macro="" textlink="">
      <cdr:nvSpPr>
        <cdr:cNvPr id="2" name="TextBox 1"/>
        <cdr:cNvSpPr txBox="1"/>
      </cdr:nvSpPr>
      <cdr:spPr>
        <a:xfrm xmlns:a="http://schemas.openxmlformats.org/drawingml/2006/main">
          <a:off x="7061920" y="3333767"/>
          <a:ext cx="443802" cy="247639"/>
        </a:xfrm>
        <a:prstGeom xmlns:a="http://schemas.openxmlformats.org/drawingml/2006/main" prst="rect">
          <a:avLst/>
        </a:prstGeom>
      </cdr:spPr>
      <cdr:txBody>
        <a:bodyPr xmlns:a="http://schemas.openxmlformats.org/drawingml/2006/main" vertOverflow="clip" wrap="none" rtlCol="0" anchor="b"/>
        <a:lstStyle xmlns:a="http://schemas.openxmlformats.org/drawingml/2006/main"/>
        <a:p xmlns:a="http://schemas.openxmlformats.org/drawingml/2006/main">
          <a:r>
            <a:rPr lang="en-US" sz="1000">
              <a:latin typeface="Arial" pitchFamily="34" charset="0"/>
              <a:cs typeface="Arial" pitchFamily="34" charset="0"/>
            </a:rPr>
            <a:t>2014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09BA3-5505-4E2F-B2E4-155ECC583D48}" type="datetimeFigureOut">
              <a:rPr lang="en-US" smtClean="0"/>
              <a:t>9/19/2017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A35AA-E95C-4D69-86B0-43546FCE7784}" type="slidenum">
              <a:rPr lang="en-US" smtClean="0"/>
              <a:t>‹#›</a:t>
            </a:fld>
            <a:endParaRPr lang="en-US"/>
          </a:p>
        </p:txBody>
      </p:sp>
    </p:spTree>
    <p:extLst>
      <p:ext uri="{BB962C8B-B14F-4D97-AF65-F5344CB8AC3E}">
        <p14:creationId xmlns:p14="http://schemas.microsoft.com/office/powerpoint/2010/main" val="15926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My name is Ron Vance and I am Chief of the Materials Conservation and Recycling Branch for the U.S. Environmental Protection Agency in Washington DC. One of my roles is overseeing our national measurement efforts related to Sustainable Materials Management.</a:t>
            </a:r>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5859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23145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600" dirty="0"/>
              <a:t>In this slide, the blue line shows total MSW recycling and composting in the U.S, in millions of tons, from 1960 to 2014.</a:t>
            </a:r>
          </a:p>
          <a:p>
            <a:pPr marL="171450" indent="-171450">
              <a:buFont typeface="Arial" panose="020B0604020202020204" pitchFamily="34" charset="0"/>
              <a:buChar char="•"/>
            </a:pPr>
            <a:r>
              <a:rPr lang="en-US" sz="1600" dirty="0"/>
              <a:t>The orange line shows the recycling and composting rate, over time, in the United States with the dramatic growth from 1980-2000 when there was a focus on the issue.</a:t>
            </a:r>
          </a:p>
          <a:p>
            <a:pPr marL="171450" indent="-171450">
              <a:buFont typeface="Arial" panose="020B0604020202020204" pitchFamily="34" charset="0"/>
              <a:buChar char="•"/>
            </a:pPr>
            <a:r>
              <a:rPr lang="en-US" sz="1600" dirty="0"/>
              <a:t>Recycling</a:t>
            </a:r>
            <a:r>
              <a:rPr lang="en-US" sz="1600" baseline="0" dirty="0"/>
              <a:t> has leveled off for the past 10 years.  </a:t>
            </a:r>
            <a:endParaRPr lang="en-US" sz="1600" dirty="0"/>
          </a:p>
          <a:p>
            <a:pPr marL="171450" indent="-1714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CBE76BDF-A0AB-4C76-AFE8-B4A4C8F66CD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6904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91059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82913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600" kern="1200" dirty="0">
                <a:solidFill>
                  <a:schemeClr val="tx1"/>
                </a:solidFill>
                <a:effectLst/>
                <a:latin typeface="+mn-lt"/>
                <a:ea typeface="+mn-ea"/>
                <a:cs typeface="+mn-cs"/>
              </a:rPr>
              <a:t>In 2001, EPA introduced the first analysis of the economic benefits of recycling and supported the creation of a national Recycling Economic Information (REI) Study, based on the work of several states and regions. The study included an analysis of jobs in the recycling sector.</a:t>
            </a:r>
          </a:p>
          <a:p>
            <a:pPr marL="171450" indent="-171450">
              <a:buFont typeface="Arial" panose="020B0604020202020204" pitchFamily="34" charset="0"/>
              <a:buChar char="•"/>
            </a:pPr>
            <a:r>
              <a:rPr lang="en-US" sz="1600" kern="1200" dirty="0">
                <a:solidFill>
                  <a:schemeClr val="tx1"/>
                </a:solidFill>
                <a:effectLst/>
                <a:latin typeface="+mn-lt"/>
                <a:ea typeface="+mn-ea"/>
                <a:cs typeface="+mn-cs"/>
              </a:rPr>
              <a:t>In</a:t>
            </a:r>
            <a:r>
              <a:rPr lang="en-US" sz="1600" kern="1200" baseline="0" dirty="0">
                <a:solidFill>
                  <a:schemeClr val="tx1"/>
                </a:solidFill>
                <a:effectLst/>
                <a:latin typeface="+mn-lt"/>
                <a:ea typeface="+mn-ea"/>
                <a:cs typeface="+mn-cs"/>
              </a:rPr>
              <a:t> 2016, EPA </a:t>
            </a:r>
            <a:r>
              <a:rPr lang="en-US" sz="1600" kern="1200" dirty="0">
                <a:solidFill>
                  <a:schemeClr val="tx1"/>
                </a:solidFill>
                <a:effectLst/>
                <a:latin typeface="+mn-lt"/>
                <a:ea typeface="+mn-ea"/>
                <a:cs typeface="+mn-cs"/>
              </a:rPr>
              <a:t> the next iteration of the REI study including an updated definition of recycling, new estimates of numbers of jobs, wages and tax revenues created by recycling, and a refined analytical methodology to help policy makers.</a:t>
            </a:r>
            <a:endParaRPr lang="en-US" sz="2000" dirty="0"/>
          </a:p>
          <a:p>
            <a:pPr marL="0" indent="0">
              <a:buFont typeface="Arial" panose="020B0604020202020204" pitchFamily="34" charset="0"/>
              <a:buNone/>
            </a:pPr>
            <a:endParaRPr lang="en-US" sz="2000" dirty="0"/>
          </a:p>
          <a:p>
            <a:pPr marL="171450" indent="-1714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CBE76BDF-A0AB-4C76-AFE8-B4A4C8F66CD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3509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757,000 jobs					 </a:t>
            </a:r>
          </a:p>
          <a:p>
            <a:r>
              <a:rPr lang="en-US" sz="2000" dirty="0"/>
              <a:t>$36.6 billion in wages 		 </a:t>
            </a:r>
          </a:p>
          <a:p>
            <a:r>
              <a:rPr lang="en-US" sz="2000" dirty="0"/>
              <a:t>$6.7 billion in tax revenues</a:t>
            </a:r>
          </a:p>
          <a:p>
            <a:pPr marL="285750" indent="-285750"/>
            <a:r>
              <a:rPr lang="en-US" sz="2000" dirty="0"/>
              <a:t>  Every 1,000 short tons of recyclables creates: </a:t>
            </a:r>
          </a:p>
          <a:p>
            <a:pPr lvl="1">
              <a:buFont typeface="Arial" panose="020B0604020202020204" pitchFamily="34" charset="0"/>
              <a:buChar char="•"/>
            </a:pPr>
            <a:r>
              <a:rPr lang="en-US" sz="2000" dirty="0"/>
              <a:t>1.57 jobs</a:t>
            </a:r>
          </a:p>
          <a:p>
            <a:pPr marL="171450" indent="-171450">
              <a:buFont typeface="Arial" panose="020B0604020202020204" pitchFamily="34" charset="0"/>
              <a:buChar char="•"/>
            </a:pPr>
            <a:r>
              <a:rPr lang="en-US" sz="1600" dirty="0"/>
              <a:t>BEA numbers are updated every 10 years. </a:t>
            </a:r>
          </a:p>
        </p:txBody>
      </p:sp>
      <p:sp>
        <p:nvSpPr>
          <p:cNvPr id="4" name="Slide Number Placeholder 3"/>
          <p:cNvSpPr>
            <a:spLocks noGrp="1"/>
          </p:cNvSpPr>
          <p:nvPr>
            <p:ph type="sldNum" sz="quarter" idx="10"/>
          </p:nvPr>
        </p:nvSpPr>
        <p:spPr/>
        <p:txBody>
          <a:bodyPr/>
          <a:lstStyle/>
          <a:p>
            <a:fld id="{CBE76BDF-A0AB-4C76-AFE8-B4A4C8F66CD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9873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CBE76BDF-A0AB-4C76-AFE8-B4A4C8F66CD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94883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CBE76BDF-A0AB-4C76-AFE8-B4A4C8F66CD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82204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406803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9165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0" indent="0">
              <a:buFont typeface="Arial" panose="020B0604020202020204" pitchFamily="34" charset="0"/>
              <a:buNone/>
            </a:pPr>
            <a:r>
              <a:rPr lang="en-US" sz="1600" dirty="0"/>
              <a:t>REI Report</a:t>
            </a:r>
          </a:p>
          <a:p>
            <a:pPr marL="0" indent="0">
              <a:buFont typeface="Arial" panose="020B0604020202020204" pitchFamily="34" charset="0"/>
              <a:buNone/>
            </a:pPr>
            <a:endParaRPr lang="en-US" sz="160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2001, EPA introduced the first analysis of the economic benefits of recycling and supported the creation of a national Recycling Economic Information (REI) Study, based on the work of several states and regions. The study included an analysis of jobs in the recycling sector.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2016, EPA </a:t>
            </a:r>
            <a:r>
              <a:rPr lang="en-US" sz="1200" kern="1200" dirty="0">
                <a:solidFill>
                  <a:schemeClr val="tx1"/>
                </a:solidFill>
                <a:effectLst/>
                <a:latin typeface="+mn-lt"/>
                <a:ea typeface="+mn-ea"/>
                <a:cs typeface="+mn-cs"/>
              </a:rPr>
              <a:t> the next iteration of the REI study including an updated definition of recycling, new estimates of numbers of jobs, wages and tax revenues created by recycling, and a refined analytical methodology to help policy makers.</a:t>
            </a:r>
            <a:endParaRPr lang="en-US" sz="1600" dirty="0"/>
          </a:p>
          <a:p>
            <a:pPr marL="0" indent="0">
              <a:buFont typeface="Arial" panose="020B0604020202020204" pitchFamily="34" charset="0"/>
              <a:buNone/>
            </a:pPr>
            <a:endParaRPr lang="en-US" sz="1600" dirty="0"/>
          </a:p>
          <a:p>
            <a:pPr marL="171450" indent="-1714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baseline="0" dirty="0"/>
          </a:p>
        </p:txBody>
      </p:sp>
      <p:sp>
        <p:nvSpPr>
          <p:cNvPr id="4" name="Slide Number Placeholder 3"/>
          <p:cNvSpPr>
            <a:spLocks noGrp="1"/>
          </p:cNvSpPr>
          <p:nvPr>
            <p:ph type="sldNum" sz="quarter" idx="10"/>
          </p:nvPr>
        </p:nvSpPr>
        <p:spPr/>
        <p:txBody>
          <a:bodyPr/>
          <a:lstStyle/>
          <a:p>
            <a:fld id="{CBE76BDF-A0AB-4C76-AFE8-B4A4C8F66CD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39132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321413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Strategies</a:t>
            </a:r>
            <a:r>
              <a:rPr lang="en-US" baseline="0" dirty="0"/>
              <a:t> in the module include: life-cycle based approaches, source reduction, recycling market development, product stewardship, pay-as-you-throw, environmentally preferable purchasing and material-specific efforts. A limited number of materials are specifically addressed in the current module, including organics (food and yard waste), electronics, construction and demolition materials, packaging and tires. </a:t>
            </a:r>
          </a:p>
          <a:p>
            <a:pPr marL="171450" indent="-171450">
              <a:buFont typeface="Arial" panose="020B0604020202020204" pitchFamily="34" charset="0"/>
              <a:buChar char="•"/>
            </a:pPr>
            <a:r>
              <a:rPr lang="en-US" baseline="0" dirty="0"/>
              <a:t>State governments and the EPA can generate a series of analytical reports that summarizes, aggregates and presents the data on a state, regional and national level.   </a:t>
            </a:r>
          </a:p>
          <a:p>
            <a:pPr marL="171450" indent="-171450">
              <a:buFont typeface="Arial" panose="020B0604020202020204" pitchFamily="34" charset="0"/>
              <a:buChar char="•"/>
            </a:pPr>
            <a:r>
              <a:rPr lang="en-US" baseline="0" dirty="0"/>
              <a:t>Template questions include </a:t>
            </a:r>
            <a:r>
              <a:rPr lang="en-US" sz="1200" dirty="0"/>
              <a:t>annual tonnage (waste, recycling, composting, etc.) descriptions of the types of waste and recycling programs in the state and financial summaries of programs are staffed and funded. </a:t>
            </a:r>
            <a:endParaRPr lang="en-US" baseline="0" dirty="0"/>
          </a:p>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28686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cs typeface="Segoe UI" charset="0"/>
              </a:rPr>
              <a:t>The graphs illustrates</a:t>
            </a:r>
            <a:r>
              <a:rPr lang="en-US" sz="1200" baseline="0" dirty="0">
                <a:cs typeface="Segoe UI" charset="0"/>
              </a:rPr>
              <a:t> the</a:t>
            </a:r>
            <a:r>
              <a:rPr lang="en-US" sz="1200" dirty="0">
                <a:cs typeface="Segoe UI" charset="0"/>
              </a:rPr>
              <a:t> annual</a:t>
            </a:r>
            <a:r>
              <a:rPr lang="en-US" sz="1200" baseline="0" dirty="0">
                <a:cs typeface="Segoe UI" charset="0"/>
              </a:rPr>
              <a:t> review and comment process, including state feedback. </a:t>
            </a:r>
            <a:endParaRPr lang="en-US" sz="1200" dirty="0">
              <a:cs typeface="Segoe U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cs typeface="Segoe U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cs typeface="Segoe UI" charset="0"/>
              </a:rPr>
              <a:t>Four major components</a:t>
            </a:r>
            <a:r>
              <a:rPr lang="en-US" sz="1200" baseline="0" dirty="0">
                <a:cs typeface="Segoe UI" charset="0"/>
              </a:rPr>
              <a:t> that feed into Re-TRAC Connect:  State </a:t>
            </a:r>
            <a:r>
              <a:rPr lang="en-US" sz="1200" dirty="0">
                <a:cs typeface="Segoe UI" charset="0"/>
              </a:rPr>
              <a:t>Template, Resource Module, Feedback Form and Demographics template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Now we</a:t>
            </a:r>
            <a:r>
              <a:rPr lang="en-US" sz="1200" baseline="0" dirty="0"/>
              <a:t> have collected data</a:t>
            </a:r>
            <a:r>
              <a:rPr lang="en-US" sz="1200" dirty="0"/>
              <a:t> from nearly every state.  Most having disposal numbers to some with</a:t>
            </a:r>
            <a:r>
              <a:rPr lang="en-US" sz="1200" baseline="0" dirty="0"/>
              <a:t> only</a:t>
            </a:r>
            <a:r>
              <a:rPr lang="en-US" sz="1200" dirty="0"/>
              <a:t> programmatic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But now the framework is in place. </a:t>
            </a:r>
          </a:p>
          <a:p>
            <a:endParaRPr lang="en-US" dirty="0"/>
          </a:p>
        </p:txBody>
      </p:sp>
      <p:sp>
        <p:nvSpPr>
          <p:cNvPr id="4" name="Slide Number Placeholder 3"/>
          <p:cNvSpPr>
            <a:spLocks noGrp="1"/>
          </p:cNvSpPr>
          <p:nvPr>
            <p:ph type="sldNum" sz="quarter" idx="10"/>
          </p:nvPr>
        </p:nvSpPr>
        <p:spPr/>
        <p:txBody>
          <a:bodyPr/>
          <a:lstStyle/>
          <a:p>
            <a:fld id="{FBCB944D-49FE-4DC5-922B-2CBB9F89070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130027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a:t>
            </a:r>
            <a:r>
              <a:rPr lang="en-US" baseline="0" dirty="0"/>
              <a:t> example of the m</a:t>
            </a:r>
            <a:r>
              <a:rPr lang="en-US" dirty="0"/>
              <a:t>aterials</a:t>
            </a:r>
            <a:r>
              <a:rPr lang="en-US" baseline="0" dirty="0"/>
              <a:t> m</a:t>
            </a:r>
            <a:r>
              <a:rPr lang="en-US" dirty="0"/>
              <a:t>anagement</a:t>
            </a:r>
            <a:r>
              <a:rPr lang="en-US" baseline="0" dirty="0"/>
              <a:t> flow diagram used by states</a:t>
            </a:r>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251900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49470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793819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Tools</a:t>
            </a:r>
            <a:r>
              <a:rPr lang="en-US" sz="1200" kern="1200" baseline="0" dirty="0">
                <a:solidFill>
                  <a:schemeClr val="tx1"/>
                </a:solidFill>
                <a:effectLst/>
                <a:latin typeface="+mn-lt"/>
                <a:ea typeface="+mn-ea"/>
                <a:cs typeface="+mn-cs"/>
              </a:rPr>
              <a:t> and resources will have the links to both the reports.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32356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Assigned job duties (not recycling)</a:t>
            </a:r>
          </a:p>
          <a:p>
            <a:pPr lvl="2"/>
            <a:r>
              <a:rPr lang="en-US" sz="1200" kern="1200" dirty="0" smtClean="0">
                <a:solidFill>
                  <a:schemeClr val="tx1"/>
                </a:solidFill>
                <a:effectLst/>
                <a:latin typeface="+mn-lt"/>
                <a:ea typeface="+mn-ea"/>
                <a:cs typeface="+mn-cs"/>
              </a:rPr>
              <a:t>History of your reporting</a:t>
            </a:r>
          </a:p>
          <a:p>
            <a:endParaRPr lang="en-US" dirty="0"/>
          </a:p>
        </p:txBody>
      </p:sp>
      <p:sp>
        <p:nvSpPr>
          <p:cNvPr id="4" name="Slide Number Placeholder 3"/>
          <p:cNvSpPr>
            <a:spLocks noGrp="1"/>
          </p:cNvSpPr>
          <p:nvPr>
            <p:ph type="sldNum" sz="quarter" idx="10"/>
          </p:nvPr>
        </p:nvSpPr>
        <p:spPr/>
        <p:txBody>
          <a:bodyPr/>
          <a:lstStyle/>
          <a:p>
            <a:fld id="{38F51E39-9DD8-4CA7-A108-0B311BD73E7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79313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5947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t>So let’s start with some of highlights</a:t>
            </a:r>
            <a:r>
              <a:rPr lang="en-US" sz="1800" baseline="0" dirty="0"/>
              <a:t> from this year’s report.</a:t>
            </a:r>
          </a:p>
          <a:p>
            <a:pPr marL="0" indent="0">
              <a:buFont typeface="Arial" panose="020B0604020202020204" pitchFamily="34" charset="0"/>
              <a:buNone/>
            </a:pPr>
            <a:endParaRPr lang="en-US" sz="1800" dirty="0"/>
          </a:p>
          <a:p>
            <a:pPr marL="171450" indent="-171450">
              <a:buFont typeface="Arial" panose="020B0604020202020204" pitchFamily="34" charset="0"/>
              <a:buChar char="•"/>
            </a:pPr>
            <a:r>
              <a:rPr lang="en-US" sz="1800" baseline="0" dirty="0"/>
              <a:t>The title Sustainable Materials Management (SMM) Fact Sheet suggests that EPA is thinking beyond waste. SMM refers to the use and reuse of materials in the most productive and sustainable way across their entire life cycle. SMM conserves resources, reduces waste and minimizes the environment impacts of the materials we use.</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We also changed the way we described the waste management pathways—historically we used terms like recovery and disposal. We are now delineating the specific pathways including generation, recycling, combustion, and landfilling. </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We also used new updated methodology to estimate electronics and C&amp;D waste. </a:t>
            </a:r>
          </a:p>
          <a:p>
            <a:pPr marL="0" indent="0">
              <a:buFont typeface="Arial" panose="020B0604020202020204" pitchFamily="34" charset="0"/>
              <a:buNone/>
            </a:pPr>
            <a:endParaRPr lang="en-US" sz="1800" baseline="0" dirty="0"/>
          </a:p>
          <a:p>
            <a:pPr marL="171450" indent="-171450">
              <a:buFont typeface="Arial" panose="020B0604020202020204" pitchFamily="34" charset="0"/>
              <a:buChar char="•"/>
            </a:pPr>
            <a:r>
              <a:rPr lang="en-US" sz="1800" dirty="0"/>
              <a:t>EPA has collected and reported data on the generation and disposal of waste in the United States for more than 30 years. We use this information to measure the</a:t>
            </a:r>
            <a:r>
              <a:rPr lang="en-US" sz="1800" baseline="0" dirty="0"/>
              <a:t> success of waste reduction and recycling programs across the country and characterize our national waste stream. The facts and figures are current through calendar year 2014. </a:t>
            </a:r>
            <a:endParaRPr lang="en-US" sz="1800" dirty="0"/>
          </a:p>
          <a:p>
            <a:pPr marL="0" indent="0">
              <a:buFont typeface="Arial" panose="020B0604020202020204" pitchFamily="34" charset="0"/>
              <a:buNone/>
            </a:pPr>
            <a:endParaRPr lang="en-US" sz="1800" dirty="0"/>
          </a:p>
          <a:p>
            <a:pPr marL="171450" indent="-171450">
              <a:buFont typeface="Arial" panose="020B0604020202020204" pitchFamily="34" charset="0"/>
              <a:buChar char="•"/>
            </a:pPr>
            <a:r>
              <a:rPr lang="en-US" sz="1800" dirty="0"/>
              <a:t>Each year we issue a summary Fact Sheet</a:t>
            </a:r>
            <a:r>
              <a:rPr lang="en-US" sz="1800" baseline="0" dirty="0"/>
              <a:t>, which is</a:t>
            </a:r>
            <a:r>
              <a:rPr lang="en-US" sz="1800" dirty="0"/>
              <a:t> accompanied by a set of about 60 Tables and Figures, with the detailed supporting data. </a:t>
            </a:r>
          </a:p>
          <a:p>
            <a:pPr marL="0" indent="0">
              <a:buFont typeface="Arial" panose="020B0604020202020204" pitchFamily="34" charset="0"/>
              <a:buNone/>
            </a:pPr>
            <a:endParaRPr lang="en-US" sz="1800" baseline="0" dirty="0"/>
          </a:p>
          <a:p>
            <a:pPr marL="171450" indent="-171450">
              <a:buFont typeface="Arial" panose="020B0604020202020204" pitchFamily="34" charset="0"/>
              <a:buChar char="•"/>
            </a:pPr>
            <a:endParaRPr lang="en-US" sz="1800"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8401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a:t>MSW</a:t>
            </a:r>
            <a:r>
              <a:rPr lang="en-US" sz="1600" baseline="0" dirty="0"/>
              <a:t> or trash refers to items we throw after their use. It does not include industrial, hazardous or C&amp;D waste</a:t>
            </a:r>
          </a:p>
          <a:p>
            <a:pPr marL="285750" indent="-285750">
              <a:buFont typeface="Arial" panose="020B0604020202020204" pitchFamily="34" charset="0"/>
              <a:buChar char="•"/>
            </a:pPr>
            <a:r>
              <a:rPr lang="en-US" sz="1600" baseline="0" dirty="0"/>
              <a:t>MFA is a top down approach that estimates generation by taking total domestic supply of materials and adjusting it for imports/exports and diversion to estimate generation. </a:t>
            </a:r>
          </a:p>
          <a:p>
            <a:pPr marL="0" indent="0">
              <a:buFont typeface="Arial" panose="020B0604020202020204" pitchFamily="34" charset="0"/>
              <a:buNone/>
            </a:pPr>
            <a:endParaRPr lang="en-US" sz="1600" baseline="0" dirty="0"/>
          </a:p>
          <a:p>
            <a:pPr marL="0" indent="0">
              <a:buFont typeface="Arial" panose="020B0604020202020204" pitchFamily="34" charset="0"/>
              <a:buNone/>
            </a:pPr>
            <a:endParaRPr lang="en-US" sz="1600" baseline="0" dirty="0"/>
          </a:p>
        </p:txBody>
      </p:sp>
      <p:sp>
        <p:nvSpPr>
          <p:cNvPr id="4" name="Slide Number Placeholder 3"/>
          <p:cNvSpPr>
            <a:spLocks noGrp="1"/>
          </p:cNvSpPr>
          <p:nvPr>
            <p:ph type="sldNum" sz="quarter" idx="10"/>
          </p:nvPr>
        </p:nvSpPr>
        <p:spPr/>
        <p:txBody>
          <a:bodyPr/>
          <a:lstStyle/>
          <a:p>
            <a:fld id="{CBE76BDF-A0AB-4C76-AFE8-B4A4C8F66CD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3337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600" dirty="0"/>
              <a:t>How is waste</a:t>
            </a:r>
            <a:r>
              <a:rPr lang="en-US" sz="1600" baseline="0" dirty="0"/>
              <a:t> generated?</a:t>
            </a:r>
            <a:endParaRPr lang="en-US" sz="1600" dirty="0"/>
          </a:p>
        </p:txBody>
      </p:sp>
      <p:sp>
        <p:nvSpPr>
          <p:cNvPr id="4" name="Slide Number Placeholder 3"/>
          <p:cNvSpPr>
            <a:spLocks noGrp="1"/>
          </p:cNvSpPr>
          <p:nvPr>
            <p:ph type="sldNum" sz="quarter" idx="10"/>
          </p:nvPr>
        </p:nvSpPr>
        <p:spPr/>
        <p:txBody>
          <a:bodyPr/>
          <a:lstStyle/>
          <a:p>
            <a:fld id="{CBE76BDF-A0AB-4C76-AFE8-B4A4C8F66CD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9019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a:t>How</a:t>
            </a:r>
            <a:r>
              <a:rPr lang="en-US" sz="1600" baseline="0" dirty="0"/>
              <a:t> is waste managed?</a:t>
            </a:r>
            <a:endParaRPr lang="en-US" sz="1600" dirty="0"/>
          </a:p>
        </p:txBody>
      </p:sp>
      <p:sp>
        <p:nvSpPr>
          <p:cNvPr id="4" name="Slide Number Placeholder 3"/>
          <p:cNvSpPr>
            <a:spLocks noGrp="1"/>
          </p:cNvSpPr>
          <p:nvPr>
            <p:ph type="sldNum" sz="quarter" idx="10"/>
          </p:nvPr>
        </p:nvSpPr>
        <p:spPr/>
        <p:txBody>
          <a:bodyPr/>
          <a:lstStyle/>
          <a:p>
            <a:fld id="{CBE76BDF-A0AB-4C76-AFE8-B4A4C8F66CD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9596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This pie chart shows generation of MSW by material in 2014. </a:t>
            </a:r>
          </a:p>
          <a:p>
            <a:pPr marL="285750" indent="-285750">
              <a:buFont typeface="Arial" panose="020B0604020202020204" pitchFamily="34" charset="0"/>
              <a:buChar char="•"/>
            </a:pPr>
            <a:r>
              <a:rPr lang="en-US" sz="1600" dirty="0"/>
              <a:t>Paper made up 26.6 percent of what was generated.</a:t>
            </a:r>
          </a:p>
          <a:p>
            <a:pPr marL="285750" indent="-285750">
              <a:buFont typeface="Arial" panose="020B0604020202020204" pitchFamily="34" charset="0"/>
              <a:buChar char="•"/>
            </a:pPr>
            <a:r>
              <a:rPr lang="en-US" sz="1600" dirty="0"/>
              <a:t>Food was 14.9 percent, while yard trimmings made up 13.3 percent.</a:t>
            </a:r>
          </a:p>
          <a:p>
            <a:pPr marL="285750" indent="-285750">
              <a:buFont typeface="Arial" panose="020B0604020202020204" pitchFamily="34" charset="0"/>
              <a:buChar char="•"/>
            </a:pPr>
            <a:r>
              <a:rPr lang="en-US" sz="1600" dirty="0"/>
              <a:t>Plastics made up 12.9 percent, followed by rubber, leather, and textiles which together made up 9.5 percent. </a:t>
            </a:r>
          </a:p>
          <a:p>
            <a:pPr marL="285750" indent="-285750">
              <a:buFont typeface="Arial" panose="020B0604020202020204" pitchFamily="34" charset="0"/>
              <a:buChar char="•"/>
            </a:pPr>
            <a:r>
              <a:rPr lang="en-US" sz="1600" dirty="0"/>
              <a:t>Metals made up 9.0 percent.</a:t>
            </a:r>
          </a:p>
          <a:p>
            <a:pPr marL="285750" indent="-285750">
              <a:buFont typeface="Arial" panose="020B0604020202020204" pitchFamily="34" charset="0"/>
              <a:buChar char="•"/>
            </a:pPr>
            <a:r>
              <a:rPr lang="en-US" sz="1600" dirty="0"/>
              <a:t>Wood came in at 6.2 percent, glass at 4.4 percent, and other at 3.2 percent.</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Organics are the largest percentage of the waste</a:t>
            </a:r>
            <a:r>
              <a:rPr lang="en-US" sz="1600" baseline="0" dirty="0"/>
              <a:t> stream (paper, food and yard trimmings): 54.8</a:t>
            </a:r>
            <a:endParaRPr lang="en-US" sz="1600" dirty="0"/>
          </a:p>
        </p:txBody>
      </p:sp>
      <p:sp>
        <p:nvSpPr>
          <p:cNvPr id="4" name="Slide Number Placeholder 3"/>
          <p:cNvSpPr>
            <a:spLocks noGrp="1"/>
          </p:cNvSpPr>
          <p:nvPr>
            <p:ph type="sldNum" sz="quarter" idx="10"/>
          </p:nvPr>
        </p:nvSpPr>
        <p:spPr/>
        <p:txBody>
          <a:bodyPr/>
          <a:lstStyle/>
          <a:p>
            <a:fld id="{CBE76BDF-A0AB-4C76-AFE8-B4A4C8F66CD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3040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a:t>The upper line in this figure shows total MSW generation over time.</a:t>
            </a:r>
          </a:p>
          <a:p>
            <a:pPr marL="285750" indent="-285750">
              <a:buFont typeface="Arial" panose="020B0604020202020204" pitchFamily="34" charset="0"/>
              <a:buChar char="•"/>
            </a:pPr>
            <a:r>
              <a:rPr lang="en-US" sz="1600" dirty="0"/>
              <a:t>The lower line shows per capita MSW generation over time.</a:t>
            </a:r>
          </a:p>
          <a:p>
            <a:pPr marL="285750" indent="-285750">
              <a:buFont typeface="Arial" panose="020B0604020202020204" pitchFamily="34" charset="0"/>
              <a:buChar char="•"/>
            </a:pPr>
            <a:r>
              <a:rPr lang="en-US" sz="1600" dirty="0"/>
              <a:t>MSW generation</a:t>
            </a:r>
            <a:r>
              <a:rPr lang="en-US" sz="1600" baseline="0" dirty="0"/>
              <a:t> has increased with population but per capita generation has levelled off. </a:t>
            </a:r>
          </a:p>
          <a:p>
            <a:pPr marL="285750" indent="-285750">
              <a:buFont typeface="Arial" panose="020B0604020202020204" pitchFamily="34" charset="0"/>
              <a:buChar char="•"/>
            </a:pPr>
            <a:r>
              <a:rPr lang="en-US" sz="1600" baseline="0" dirty="0"/>
              <a:t>MSW generation per person peaked at 2000. The 4.4 pounds/per day per person in 2014 is the same as 2013 and the lowest since 1980. </a:t>
            </a:r>
          </a:p>
          <a:p>
            <a:pPr marL="285750" indent="-285750">
              <a:buFont typeface="Arial" panose="020B0604020202020204" pitchFamily="34" charset="0"/>
              <a:buChar char="•"/>
            </a:pPr>
            <a:endParaRPr lang="en-US" sz="1600" baseline="0" dirty="0"/>
          </a:p>
          <a:p>
            <a:pPr marL="0" indent="0">
              <a:buFont typeface="Arial" panose="020B0604020202020204" pitchFamily="34" charset="0"/>
              <a:buNone/>
            </a:pPr>
            <a:endParaRPr lang="en-US" sz="1600" dirty="0"/>
          </a:p>
          <a:p>
            <a:pPr marL="171450" indent="-1714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CBE76BDF-A0AB-4C76-AFE8-B4A4C8F66CD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1893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B268573-F00A-4EAA-A868-CA92073E02C0}" type="datetimeFigureOut">
              <a:rPr lang="en-US" smtClean="0"/>
              <a:pPr/>
              <a:t>9/19/2017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503C02C9-4ADB-4E81-BB03-6B694F5F089E}" type="slidenum">
              <a:rPr lang="en-US" smtClean="0">
                <a:solidFill>
                  <a:srgbClr val="9BBB59">
                    <a:shade val="75000"/>
                  </a:srgbClr>
                </a:solidFill>
              </a:rPr>
              <a:pPr/>
              <a:t>‹#›</a:t>
            </a:fld>
            <a:endParaRPr lang="en-US">
              <a:solidFill>
                <a:srgbClr val="9BBB59">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4149132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268573-F00A-4EAA-A868-CA92073E02C0}"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C02C9-4ADB-4E81-BB03-6B694F5F089E}" type="slidenum">
              <a:rPr lang="en-US" smtClean="0">
                <a:solidFill>
                  <a:srgbClr val="9BBB59">
                    <a:shade val="75000"/>
                  </a:srgbClr>
                </a:solidFill>
              </a:rPr>
              <a:pPr/>
              <a:t>‹#›</a:t>
            </a:fld>
            <a:endParaRPr lang="en-US">
              <a:solidFill>
                <a:srgbClr val="9BBB59">
                  <a:shade val="75000"/>
                </a:srgbClr>
              </a:solidFill>
            </a:endParaRPr>
          </a:p>
        </p:txBody>
      </p:sp>
    </p:spTree>
    <p:extLst>
      <p:ext uri="{BB962C8B-B14F-4D97-AF65-F5344CB8AC3E}">
        <p14:creationId xmlns:p14="http://schemas.microsoft.com/office/powerpoint/2010/main" val="112826012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503C02C9-4ADB-4E81-BB03-6B694F5F089E}" type="slidenum">
              <a:rPr lang="en-US" smtClean="0">
                <a:solidFill>
                  <a:srgbClr val="9BBB59">
                    <a:shade val="75000"/>
                  </a:srgbClr>
                </a:solidFill>
              </a:rPr>
              <a:pPr/>
              <a:t>‹#›</a:t>
            </a:fld>
            <a:endParaRPr lang="en-US">
              <a:solidFill>
                <a:srgbClr val="9BBB59">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268573-F00A-4EAA-A868-CA92073E02C0}"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09012537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6B32FD-12C3-4D61-8914-B77358116CC5}" type="datetime1">
              <a:rPr lang="en-US" smtClean="0">
                <a:solidFill>
                  <a:srgbClr val="073E87"/>
                </a:solidFill>
              </a:rPr>
              <a:pPr/>
              <a:t>9/19/2017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224616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EE502-BF50-439F-89A4-050E71F15718}" type="datetime1">
              <a:rPr lang="en-US" smtClean="0">
                <a:solidFill>
                  <a:srgbClr val="073E87"/>
                </a:solidFill>
              </a:rPr>
              <a:pPr/>
              <a:t>9/19/2017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6383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C934E-D7FA-4A09-9770-45CAAEB4068F}" type="datetime1">
              <a:rPr lang="en-US" smtClean="0">
                <a:solidFill>
                  <a:srgbClr val="073E87"/>
                </a:solidFill>
              </a:rPr>
              <a:pPr/>
              <a:t>9/19/2017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293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3FDCBE9-0383-4CEC-BA31-154AEF18D169}" type="datetime1">
              <a:rPr lang="en-US" smtClean="0">
                <a:solidFill>
                  <a:srgbClr val="073E87"/>
                </a:solidFill>
              </a:rPr>
              <a:pPr/>
              <a:t>9/19/2017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286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7F5D5B-D34F-4D87-8DA6-6BB693E72A91}" type="datetime1">
              <a:rPr lang="en-US" smtClean="0">
                <a:solidFill>
                  <a:srgbClr val="073E87"/>
                </a:solidFill>
              </a:rPr>
              <a:pPr/>
              <a:t>9/19/2017</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3290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4794C-F9F4-4551-96F3-7ADA45752DFC}" type="datetime1">
              <a:rPr lang="en-US" smtClean="0">
                <a:solidFill>
                  <a:srgbClr val="073E87"/>
                </a:solidFill>
              </a:rPr>
              <a:pPr/>
              <a:t>9/19/2017</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157042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Date Placeholder 1"/>
          <p:cNvSpPr>
            <a:spLocks noGrp="1"/>
          </p:cNvSpPr>
          <p:nvPr>
            <p:ph type="dt" sz="half" idx="10"/>
          </p:nvPr>
        </p:nvSpPr>
        <p:spPr/>
        <p:txBody>
          <a:bodyPr/>
          <a:lstStyle/>
          <a:p>
            <a:fld id="{4920507F-AEAB-40EF-A605-776CCB8D4A6C}" type="datetime1">
              <a:rPr lang="en-US" smtClean="0">
                <a:solidFill>
                  <a:srgbClr val="073E87"/>
                </a:solidFill>
              </a:rPr>
              <a:pPr/>
              <a:t>9/19/2017</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39166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A21C2FA9-CEC8-41C0-A15D-10FDEB2EB2C5}" type="datetime1">
              <a:rPr lang="en-US" smtClean="0">
                <a:solidFill>
                  <a:srgbClr val="073E87"/>
                </a:solidFill>
              </a:rPr>
              <a:pPr/>
              <a:t>9/19/2017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739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B268573-F00A-4EAA-A868-CA92073E02C0}"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503C02C9-4ADB-4E81-BB03-6B694F5F089E}" type="slidenum">
              <a:rPr lang="en-US" smtClean="0">
                <a:solidFill>
                  <a:srgbClr val="9BBB59">
                    <a:shade val="75000"/>
                  </a:srgbClr>
                </a:solidFill>
              </a:rPr>
              <a:pPr/>
              <a:t>‹#›</a:t>
            </a:fld>
            <a:endParaRPr lang="en-US">
              <a:solidFill>
                <a:srgbClr val="9BBB59">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2708458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3278F-E051-4A29-997B-AAE1C7AC3D86}" type="datetime1">
              <a:rPr lang="en-US" smtClean="0">
                <a:solidFill>
                  <a:srgbClr val="073E87"/>
                </a:solidFill>
              </a:rPr>
              <a:pPr/>
              <a:t>9/19/2017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436374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80F9D-335F-4ADF-964C-527EEB8C9A9F}" type="datetime1">
              <a:rPr lang="en-US" smtClean="0">
                <a:solidFill>
                  <a:srgbClr val="073E87"/>
                </a:solidFill>
              </a:rPr>
              <a:pPr/>
              <a:t>9/19/2017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419462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2719524A-24D9-4725-92C6-BD5682F4D248}" type="datetime1">
              <a:rPr lang="en-US" smtClean="0">
                <a:solidFill>
                  <a:srgbClr val="073E87"/>
                </a:solidFill>
              </a:rPr>
              <a:pPr/>
              <a:t>9/19/2017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0902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TagLo.jpg"/>
          <p:cNvPicPr>
            <a:picLocks noChangeAspect="1"/>
          </p:cNvPicPr>
          <p:nvPr userDrawn="1"/>
        </p:nvPicPr>
        <p:blipFill>
          <a:blip r:embed="rId2" cstate="print"/>
          <a:stretch>
            <a:fillRect/>
          </a:stretch>
        </p:blipFill>
        <p:spPr>
          <a:xfrm>
            <a:off x="711200" y="5943600"/>
            <a:ext cx="10795000" cy="304800"/>
          </a:xfrm>
          <a:prstGeom prst="rect">
            <a:avLst/>
          </a:prstGeom>
        </p:spPr>
      </p:pic>
    </p:spTree>
    <p:extLst>
      <p:ext uri="{BB962C8B-B14F-4D97-AF65-F5344CB8AC3E}">
        <p14:creationId xmlns:p14="http://schemas.microsoft.com/office/powerpoint/2010/main" val="3415049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pic>
        <p:nvPicPr>
          <p:cNvPr id="8" name="Picture 7" descr="TagLo.jpg"/>
          <p:cNvPicPr>
            <a:picLocks noChangeAspect="1"/>
          </p:cNvPicPr>
          <p:nvPr userDrawn="1"/>
        </p:nvPicPr>
        <p:blipFill>
          <a:blip r:embed="rId2" cstate="print"/>
          <a:stretch>
            <a:fillRect/>
          </a:stretch>
        </p:blipFill>
        <p:spPr>
          <a:xfrm>
            <a:off x="609600" y="5943600"/>
            <a:ext cx="10795000" cy="304800"/>
          </a:xfrm>
          <a:prstGeom prst="rect">
            <a:avLst/>
          </a:prstGeom>
        </p:spPr>
      </p:pic>
    </p:spTree>
    <p:extLst>
      <p:ext uri="{BB962C8B-B14F-4D97-AF65-F5344CB8AC3E}">
        <p14:creationId xmlns:p14="http://schemas.microsoft.com/office/powerpoint/2010/main" val="833410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3EEFAA2-9286-4D23-8059-4649EC3A7F5D}" type="datetime1">
              <a:rPr lang="en-US" smtClean="0">
                <a:solidFill>
                  <a:prstClr val="black"/>
                </a:solidFill>
              </a:rPr>
              <a:pPr/>
              <a:t>9/19/2017</a:t>
            </a:fld>
            <a:endParaRPr lang="en-US">
              <a:solidFill>
                <a:prstClr val="black"/>
              </a:solidFill>
            </a:endParaRPr>
          </a:p>
        </p:txBody>
      </p:sp>
      <p:sp>
        <p:nvSpPr>
          <p:cNvPr id="5" name="Footer Placeholder 4"/>
          <p:cNvSpPr>
            <a:spLocks noGrp="1"/>
          </p:cNvSpPr>
          <p:nvPr>
            <p:ph type="ftr" sz="quarter" idx="11"/>
          </p:nvPr>
        </p:nvSpPr>
        <p:spPr>
          <a:xfrm>
            <a:off x="7721600" y="6308726"/>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4165600" y="6356351"/>
            <a:ext cx="2844800" cy="365125"/>
          </a:xfrm>
          <a:prstGeom prst="rect">
            <a:avLst/>
          </a:prstGeom>
        </p:spPr>
        <p:txBody>
          <a:bodyPr/>
          <a:lstStyle>
            <a:lvl1pPr algn="ctr">
              <a:defRPr/>
            </a:lvl1pPr>
          </a:lstStyle>
          <a:p>
            <a:fld id="{3CBED6E1-50E1-4CF8-897E-1DEA24F1E0A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1092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B268573-F00A-4EAA-A868-CA92073E02C0}" type="datetimeFigureOut">
              <a:rPr lang="en-US" smtClean="0"/>
              <a:pPr/>
              <a:t>9/19/2017</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503C02C9-4ADB-4E81-BB03-6B694F5F089E}" type="slidenum">
              <a:rPr lang="en-US" smtClean="0">
                <a:solidFill>
                  <a:srgbClr val="9BBB59">
                    <a:shade val="75000"/>
                  </a:srgbClr>
                </a:solidFill>
              </a:rPr>
              <a:pPr/>
              <a:t>‹#›</a:t>
            </a:fld>
            <a:endParaRPr lang="en-US">
              <a:solidFill>
                <a:srgbClr val="9BBB59">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7977104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EB268573-F00A-4EAA-A868-CA92073E02C0}"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C02C9-4ADB-4E81-BB03-6B694F5F089E}" type="slidenum">
              <a:rPr lang="en-US" smtClean="0">
                <a:solidFill>
                  <a:srgbClr val="9BBB59">
                    <a:shade val="75000"/>
                  </a:srgbClr>
                </a:solidFill>
              </a:rPr>
              <a:pPr/>
              <a:t>‹#›</a:t>
            </a:fld>
            <a:endParaRPr lang="en-US">
              <a:solidFill>
                <a:srgbClr val="9BBB59">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1398775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B268573-F00A-4EAA-A868-CA92073E02C0}" type="datetimeFigureOut">
              <a:rPr lang="en-US" smtClean="0"/>
              <a:pPr/>
              <a:t>9/19/2017</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503C02C9-4ADB-4E81-BB03-6B694F5F089E}" type="slidenum">
              <a:rPr lang="en-US" smtClean="0">
                <a:solidFill>
                  <a:srgbClr val="9BBB59">
                    <a:shade val="75000"/>
                  </a:srgbClr>
                </a:solidFill>
              </a:rPr>
              <a:pPr/>
              <a:t>‹#›</a:t>
            </a:fld>
            <a:endParaRPr lang="en-US">
              <a:solidFill>
                <a:srgbClr val="9BBB59">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62499690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268573-F00A-4EAA-A868-CA92073E02C0}" type="datetimeFigureOut">
              <a:rPr lang="en-US" smtClean="0"/>
              <a:pPr/>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503C02C9-4ADB-4E81-BB03-6B694F5F089E}" type="slidenum">
              <a:rPr lang="en-US" smtClean="0">
                <a:solidFill>
                  <a:srgbClr val="9BBB59">
                    <a:shade val="75000"/>
                  </a:srgbClr>
                </a:solidFill>
              </a:rPr>
              <a:pPr/>
              <a:t>‹#›</a:t>
            </a:fld>
            <a:endParaRPr lang="en-US">
              <a:solidFill>
                <a:srgbClr val="9BBB59">
                  <a:shade val="75000"/>
                </a:srgbClr>
              </a:solidFill>
            </a:endParaRPr>
          </a:p>
        </p:txBody>
      </p:sp>
    </p:spTree>
    <p:extLst>
      <p:ext uri="{BB962C8B-B14F-4D97-AF65-F5344CB8AC3E}">
        <p14:creationId xmlns:p14="http://schemas.microsoft.com/office/powerpoint/2010/main" val="143712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EB268573-F00A-4EAA-A868-CA92073E02C0}" type="datetimeFigureOut">
              <a:rPr lang="en-US" smtClean="0"/>
              <a:pPr/>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503C02C9-4ADB-4E81-BB03-6B694F5F089E}" type="slidenum">
              <a:rPr lang="en-US" smtClean="0"/>
              <a:pPr/>
              <a:t>‹#›</a:t>
            </a:fld>
            <a:endParaRPr lang="en-US"/>
          </a:p>
        </p:txBody>
      </p:sp>
    </p:spTree>
    <p:extLst>
      <p:ext uri="{BB962C8B-B14F-4D97-AF65-F5344CB8AC3E}">
        <p14:creationId xmlns:p14="http://schemas.microsoft.com/office/powerpoint/2010/main" val="234344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503C02C9-4ADB-4E81-BB03-6B694F5F089E}" type="slidenum">
              <a:rPr lang="en-US" smtClean="0">
                <a:solidFill>
                  <a:srgbClr val="9BBB59">
                    <a:shade val="75000"/>
                  </a:srgbClr>
                </a:solidFill>
              </a:rPr>
              <a:pPr/>
              <a:t>‹#›</a:t>
            </a:fld>
            <a:endParaRPr lang="en-US">
              <a:solidFill>
                <a:srgbClr val="9BBB59">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EB268573-F00A-4EAA-A868-CA92073E02C0}" type="datetimeFigureOut">
              <a:rPr lang="en-US" smtClean="0"/>
              <a:pPr/>
              <a:t>9/19/2017</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53283874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503C02C9-4ADB-4E81-BB03-6B694F5F089E}" type="slidenum">
              <a:rPr lang="en-US" smtClean="0">
                <a:solidFill>
                  <a:srgbClr val="9BBB59">
                    <a:shade val="75000"/>
                  </a:srgbClr>
                </a:solidFill>
              </a:rPr>
              <a:pPr/>
              <a:t>‹#›</a:t>
            </a:fld>
            <a:endParaRPr lang="en-US">
              <a:solidFill>
                <a:srgbClr val="9BBB59">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EB268573-F00A-4EAA-A868-CA92073E02C0}" type="datetimeFigureOut">
              <a:rPr lang="en-US" smtClean="0"/>
              <a:pPr/>
              <a:t>9/19/2017</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83191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6.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EB268573-F00A-4EAA-A868-CA92073E02C0}" type="datetimeFigureOut">
              <a:rPr lang="en-US" smtClean="0"/>
              <a:pPr/>
              <a:t>9/19/2017</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03C02C9-4ADB-4E81-BB03-6B694F5F089E}" type="slidenum">
              <a:rPr lang="en-US" smtClean="0">
                <a:solidFill>
                  <a:srgbClr val="9BBB59">
                    <a:shade val="75000"/>
                  </a:srgbClr>
                </a:solidFill>
              </a:rPr>
              <a:pPr/>
              <a:t>‹#›</a:t>
            </a:fld>
            <a:endParaRPr lang="en-US">
              <a:solidFill>
                <a:srgbClr val="9BBB59">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53476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7FCE38BA-C3E9-4F4F-B815-8FB5C3F2164A}" type="datetime1">
              <a:rPr lang="en-US" smtClean="0">
                <a:solidFill>
                  <a:srgbClr val="073E87"/>
                </a:solidFill>
              </a:rPr>
              <a:pPr/>
              <a:t>9/19/2017</a:t>
            </a:fld>
            <a:endParaRPr lang="en-US">
              <a:solidFill>
                <a:srgbClr val="073E87"/>
              </a:solidFill>
            </a:endParaRP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7055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5" cstate="print"/>
          <a:srcRect/>
          <a:stretch>
            <a:fillRect/>
          </a:stretch>
        </p:blipFill>
        <p:spPr bwMode="auto">
          <a:xfrm>
            <a:off x="1" y="5410201"/>
            <a:ext cx="12230100" cy="904875"/>
          </a:xfrm>
          <a:prstGeom prst="rect">
            <a:avLst/>
          </a:prstGeom>
          <a:noFill/>
          <a:ln w="9525">
            <a:noFill/>
            <a:miter lim="800000"/>
            <a:headEnd/>
            <a:tailEnd/>
          </a:ln>
        </p:spPr>
      </p:pic>
      <p:pic>
        <p:nvPicPr>
          <p:cNvPr id="9" name="Picture 8"/>
          <p:cNvPicPr/>
          <p:nvPr userDrawn="1"/>
        </p:nvPicPr>
        <p:blipFill>
          <a:blip r:embed="rId6" cstate="print"/>
          <a:srcRect/>
          <a:stretch>
            <a:fillRect/>
          </a:stretch>
        </p:blipFill>
        <p:spPr bwMode="auto">
          <a:xfrm>
            <a:off x="711201" y="6324601"/>
            <a:ext cx="9852660" cy="378575"/>
          </a:xfrm>
          <a:prstGeom prst="rect">
            <a:avLst/>
          </a:prstGeom>
          <a:noFill/>
          <a:ln w="9525">
            <a:noFill/>
            <a:miter lim="800000"/>
            <a:headEnd/>
            <a:tailEnd/>
          </a:ln>
        </p:spPr>
      </p:pic>
      <p:pic>
        <p:nvPicPr>
          <p:cNvPr id="8" name="Picture 7" descr="TagLo.jpg"/>
          <p:cNvPicPr>
            <a:picLocks noChangeAspect="1"/>
          </p:cNvPicPr>
          <p:nvPr userDrawn="1"/>
        </p:nvPicPr>
        <p:blipFill>
          <a:blip r:embed="rId7" cstate="print"/>
          <a:stretch>
            <a:fillRect/>
          </a:stretch>
        </p:blipFill>
        <p:spPr>
          <a:xfrm>
            <a:off x="711200" y="5943600"/>
            <a:ext cx="10795000" cy="304800"/>
          </a:xfrm>
          <a:prstGeom prst="rect">
            <a:avLst/>
          </a:prstGeom>
        </p:spPr>
      </p:pic>
    </p:spTree>
    <p:extLst>
      <p:ext uri="{BB962C8B-B14F-4D97-AF65-F5344CB8AC3E}">
        <p14:creationId xmlns:p14="http://schemas.microsoft.com/office/powerpoint/2010/main" val="36139056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mailto:Donelson.caffery@la.gov"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r>
              <a:rPr lang="en-US" dirty="0" smtClean="0"/>
              <a:t>General member meeting</a:t>
            </a:r>
          </a:p>
          <a:p>
            <a:r>
              <a:rPr lang="en-US" dirty="0" smtClean="0"/>
              <a:t>5/9/2017</a:t>
            </a:r>
          </a:p>
          <a:p>
            <a:r>
              <a:rPr lang="en-US" dirty="0" smtClean="0"/>
              <a:t>10:30AM-12:30pm</a:t>
            </a:r>
          </a:p>
          <a:p>
            <a:r>
              <a:rPr lang="en-US" dirty="0"/>
              <a:t>Ernest Morial Convention Center</a:t>
            </a:r>
            <a:br>
              <a:rPr lang="en-US" dirty="0"/>
            </a:br>
            <a:r>
              <a:rPr lang="en-US" dirty="0"/>
              <a:t>900 Convention Center Blvd.</a:t>
            </a:r>
            <a:br>
              <a:rPr lang="en-US" dirty="0"/>
            </a:br>
            <a:r>
              <a:rPr lang="en-US" dirty="0"/>
              <a:t>New Orleans, LA 70130</a:t>
            </a:r>
            <a:br>
              <a:rPr lang="en-US" dirty="0"/>
            </a:br>
            <a:r>
              <a:rPr lang="en-US" dirty="0"/>
              <a:t>Room: 243-245</a:t>
            </a:r>
          </a:p>
        </p:txBody>
      </p:sp>
      <p:sp>
        <p:nvSpPr>
          <p:cNvPr id="2" name="Title 1"/>
          <p:cNvSpPr>
            <a:spLocks noGrp="1"/>
          </p:cNvSpPr>
          <p:nvPr>
            <p:ph type="ctrTitle"/>
          </p:nvPr>
        </p:nvSpPr>
        <p:spPr/>
        <p:txBody>
          <a:bodyPr/>
          <a:lstStyle/>
          <a:p>
            <a:r>
              <a:rPr lang="en-US" dirty="0" smtClean="0"/>
              <a:t>Welcome to the</a:t>
            </a:r>
            <a:br>
              <a:rPr lang="en-US" dirty="0" smtClean="0"/>
            </a:br>
            <a:r>
              <a:rPr lang="en-US" dirty="0" smtClean="0"/>
              <a:t>Louisiana Recycling Coalition</a:t>
            </a:r>
            <a:endParaRPr lang="en-US" dirty="0"/>
          </a:p>
        </p:txBody>
      </p:sp>
    </p:spTree>
    <p:extLst>
      <p:ext uri="{BB962C8B-B14F-4D97-AF65-F5344CB8AC3E}">
        <p14:creationId xmlns:p14="http://schemas.microsoft.com/office/powerpoint/2010/main" val="341793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Facts &amp; Figures</a:t>
            </a:r>
            <a:endParaRPr lang="en-US" dirty="0"/>
          </a:p>
        </p:txBody>
      </p:sp>
      <p:sp>
        <p:nvSpPr>
          <p:cNvPr id="6" name="TextBox 5"/>
          <p:cNvSpPr txBox="1"/>
          <p:nvPr/>
        </p:nvSpPr>
        <p:spPr>
          <a:xfrm>
            <a:off x="5638801" y="1015528"/>
            <a:ext cx="4695825" cy="5416868"/>
          </a:xfrm>
          <a:prstGeom prst="rect">
            <a:avLst/>
          </a:prstGeom>
          <a:noFill/>
        </p:spPr>
        <p:txBody>
          <a:bodyPr wrap="square" rtlCol="0">
            <a:spAutoFit/>
          </a:bodyPr>
          <a:lstStyle/>
          <a:p>
            <a:endParaRPr lang="en-US" sz="2800" dirty="0">
              <a:solidFill>
                <a:prstClr val="black"/>
              </a:solidFill>
            </a:endParaRPr>
          </a:p>
          <a:p>
            <a:pPr marL="457200" indent="-457200">
              <a:buFont typeface="Arial" panose="020B0604020202020204" pitchFamily="34" charset="0"/>
              <a:buChar char="•"/>
            </a:pPr>
            <a:r>
              <a:rPr lang="en-US" sz="2800" dirty="0">
                <a:solidFill>
                  <a:srgbClr val="0070C0"/>
                </a:solidFill>
              </a:rPr>
              <a:t>New for 2014 report:</a:t>
            </a:r>
            <a:endParaRPr lang="en-US" sz="2200" dirty="0">
              <a:solidFill>
                <a:srgbClr val="0070C0"/>
              </a:solidFill>
            </a:endParaRPr>
          </a:p>
          <a:p>
            <a:pPr marL="914400" lvl="1" indent="-457200">
              <a:buFont typeface="Arial" panose="020B0604020202020204" pitchFamily="34" charset="0"/>
              <a:buChar char="•"/>
            </a:pPr>
            <a:r>
              <a:rPr lang="en-US" sz="2400" dirty="0">
                <a:solidFill>
                  <a:prstClr val="black"/>
                </a:solidFill>
              </a:rPr>
              <a:t>Replaced recovery and disposal with generation, recycling, combustion and landfilling.</a:t>
            </a:r>
          </a:p>
          <a:p>
            <a:pPr marL="914400" lvl="1" indent="-457200">
              <a:buFont typeface="Arial" panose="020B0604020202020204" pitchFamily="34" charset="0"/>
              <a:buChar char="•"/>
            </a:pPr>
            <a:r>
              <a:rPr lang="en-US" sz="2400" dirty="0">
                <a:solidFill>
                  <a:prstClr val="black"/>
                </a:solidFill>
              </a:rPr>
              <a:t>New methodology updates for electronics and construction and demolition debris (C&amp;D). </a:t>
            </a:r>
          </a:p>
          <a:p>
            <a:pPr marL="914400" lvl="1" indent="-457200">
              <a:buFont typeface="Arial" panose="020B0604020202020204" pitchFamily="34" charset="0"/>
              <a:buChar char="•"/>
            </a:pPr>
            <a:endParaRPr lang="en-US" sz="2400" dirty="0">
              <a:solidFill>
                <a:prstClr val="black"/>
              </a:solidFill>
            </a:endParaRPr>
          </a:p>
          <a:p>
            <a:pPr lvl="1"/>
            <a:endParaRPr lang="en-US" sz="2400" dirty="0">
              <a:solidFill>
                <a:prstClr val="black"/>
              </a:solidFill>
            </a:endParaRPr>
          </a:p>
          <a:p>
            <a:pPr marL="914400" lvl="1" indent="-457200">
              <a:buFont typeface="Arial" panose="020B0604020202020204" pitchFamily="34" charset="0"/>
              <a:buChar char="•"/>
            </a:pPr>
            <a:endParaRPr lang="en-US" sz="2200" dirty="0">
              <a:solidFill>
                <a:prstClr val="black"/>
              </a:solidFill>
            </a:endParaRPr>
          </a:p>
          <a:p>
            <a:r>
              <a:rPr lang="en-US" sz="2800" b="1" dirty="0">
                <a:solidFill>
                  <a:prstClr val="black"/>
                </a:solidFill>
              </a:rPr>
              <a:t> </a:t>
            </a:r>
            <a:endParaRPr lang="en-US" sz="2800" dirty="0">
              <a:solidFill>
                <a:prstClr val="black"/>
              </a:solidFill>
            </a:endParaRPr>
          </a:p>
        </p:txBody>
      </p:sp>
      <p:pic>
        <p:nvPicPr>
          <p:cNvPr id="3" name="Picture 2"/>
          <p:cNvPicPr>
            <a:picLocks noChangeAspect="1"/>
          </p:cNvPicPr>
          <p:nvPr/>
        </p:nvPicPr>
        <p:blipFill>
          <a:blip r:embed="rId3"/>
          <a:stretch>
            <a:fillRect/>
          </a:stretch>
        </p:blipFill>
        <p:spPr>
          <a:xfrm>
            <a:off x="1768057" y="990601"/>
            <a:ext cx="3746919" cy="4873555"/>
          </a:xfrm>
          <a:prstGeom prst="rect">
            <a:avLst/>
          </a:prstGeom>
        </p:spPr>
      </p:pic>
    </p:spTree>
    <p:extLst>
      <p:ext uri="{BB962C8B-B14F-4D97-AF65-F5344CB8AC3E}">
        <p14:creationId xmlns:p14="http://schemas.microsoft.com/office/powerpoint/2010/main" val="327122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663101"/>
          </a:xfrm>
        </p:spPr>
        <p:txBody>
          <a:bodyPr>
            <a:noAutofit/>
          </a:bodyPr>
          <a:lstStyle/>
          <a:p>
            <a:r>
              <a:rPr lang="en-US" sz="4000" b="1" dirty="0">
                <a:solidFill>
                  <a:srgbClr val="00B050"/>
                </a:solidFill>
              </a:rPr>
              <a:t>Methodology</a:t>
            </a:r>
          </a:p>
        </p:txBody>
      </p:sp>
      <p:sp>
        <p:nvSpPr>
          <p:cNvPr id="3" name="Content Placeholder 2"/>
          <p:cNvSpPr>
            <a:spLocks noGrp="1"/>
          </p:cNvSpPr>
          <p:nvPr>
            <p:ph idx="1"/>
          </p:nvPr>
        </p:nvSpPr>
        <p:spPr>
          <a:xfrm>
            <a:off x="1981200" y="762001"/>
            <a:ext cx="8229600" cy="5008089"/>
          </a:xfrm>
        </p:spPr>
        <p:txBody>
          <a:bodyPr>
            <a:normAutofit fontScale="92500" lnSpcReduction="10000"/>
          </a:bodyPr>
          <a:lstStyle/>
          <a:p>
            <a:pPr marL="0" indent="0">
              <a:buNone/>
            </a:pPr>
            <a:r>
              <a:rPr lang="en-US" sz="2400" b="1" dirty="0">
                <a:solidFill>
                  <a:srgbClr val="0070C0"/>
                </a:solidFill>
              </a:rPr>
              <a:t>Scope</a:t>
            </a:r>
          </a:p>
          <a:p>
            <a:r>
              <a:rPr lang="en-US" sz="2100" dirty="0"/>
              <a:t>Municipal solid waste, or trash</a:t>
            </a:r>
          </a:p>
          <a:p>
            <a:r>
              <a:rPr lang="en-US" sz="2100" dirty="0"/>
              <a:t>Includes packaging, food, yard trimmings, furniture, electronics, tires, and appliances</a:t>
            </a:r>
          </a:p>
          <a:p>
            <a:pPr marL="0" indent="0">
              <a:buNone/>
            </a:pPr>
            <a:r>
              <a:rPr lang="en-US" sz="2400" b="1" dirty="0">
                <a:solidFill>
                  <a:srgbClr val="0070C0"/>
                </a:solidFill>
              </a:rPr>
              <a:t>Sources of MSW</a:t>
            </a:r>
            <a:endParaRPr lang="en-US" sz="2100" dirty="0">
              <a:solidFill>
                <a:srgbClr val="0070C0"/>
              </a:solidFill>
            </a:endParaRPr>
          </a:p>
          <a:p>
            <a:r>
              <a:rPr lang="en-US" sz="2100" dirty="0"/>
              <a:t>Residential waste</a:t>
            </a:r>
          </a:p>
          <a:p>
            <a:r>
              <a:rPr lang="en-US" sz="2100" dirty="0"/>
              <a:t>Institutions such as schools, hospitals, and prisons and commercial sources such as restaurants, office buildings, and retail establishments</a:t>
            </a:r>
            <a:endParaRPr lang="en-US" sz="1500" dirty="0"/>
          </a:p>
          <a:p>
            <a:pPr marL="0" indent="0">
              <a:buNone/>
            </a:pPr>
            <a:r>
              <a:rPr lang="en-US" sz="2400" b="1" dirty="0">
                <a:solidFill>
                  <a:srgbClr val="0070C0"/>
                </a:solidFill>
              </a:rPr>
              <a:t>Materials Flow Approach</a:t>
            </a:r>
          </a:p>
          <a:p>
            <a:r>
              <a:rPr lang="en-US" sz="1800" dirty="0"/>
              <a:t>Based on national data, which characterizes waste stream of the nation as a whole </a:t>
            </a:r>
          </a:p>
          <a:p>
            <a:r>
              <a:rPr lang="en-US" sz="1800" dirty="0"/>
              <a:t>A top-down approach (not a state-by-state or facility-by facility approach)</a:t>
            </a:r>
          </a:p>
          <a:p>
            <a:pPr marL="0" indent="0">
              <a:buNone/>
            </a:pPr>
            <a:r>
              <a:rPr lang="en-US" sz="2400" b="1" dirty="0">
                <a:solidFill>
                  <a:srgbClr val="0070C0"/>
                </a:solidFill>
              </a:rPr>
              <a:t>Sources of Data</a:t>
            </a:r>
            <a:endParaRPr lang="en-US" sz="2400" dirty="0">
              <a:solidFill>
                <a:srgbClr val="0070C0"/>
              </a:solidFill>
            </a:endParaRPr>
          </a:p>
          <a:p>
            <a:r>
              <a:rPr lang="en-US" sz="1800" dirty="0"/>
              <a:t>Industry associations</a:t>
            </a:r>
          </a:p>
          <a:p>
            <a:r>
              <a:rPr lang="en-US" sz="1800" dirty="0"/>
              <a:t>Government data sources such as the Department of Commerce and the U.S. Census Bureau</a:t>
            </a:r>
          </a:p>
          <a:p>
            <a:r>
              <a:rPr lang="en-US" sz="1800" dirty="0"/>
              <a:t>Other sources of data such as state websites. </a:t>
            </a:r>
            <a:endParaRPr lang="en-US" sz="1200" b="1" dirty="0"/>
          </a:p>
          <a:p>
            <a:endParaRPr lang="en-US" sz="1400" dirty="0"/>
          </a:p>
          <a:p>
            <a:endParaRPr lang="en-US" sz="1800" dirty="0"/>
          </a:p>
          <a:p>
            <a:endParaRPr lang="en-US" sz="2000" dirty="0"/>
          </a:p>
        </p:txBody>
      </p:sp>
      <p:sp>
        <p:nvSpPr>
          <p:cNvPr id="5" name="Slide Number Placeholder 4"/>
          <p:cNvSpPr>
            <a:spLocks noGrp="1"/>
          </p:cNvSpPr>
          <p:nvPr>
            <p:ph type="sldNum" sz="quarter" idx="12"/>
          </p:nvPr>
        </p:nvSpPr>
        <p:spPr/>
        <p:txBody>
          <a:bodyPr/>
          <a:lstStyle/>
          <a:p>
            <a:fld id="{3CBED6E1-50E1-4CF8-897E-1DEA24F1E0A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9590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62001"/>
          </a:xfrm>
        </p:spPr>
        <p:txBody>
          <a:bodyPr>
            <a:noAutofit/>
          </a:bodyPr>
          <a:lstStyle/>
          <a:p>
            <a:r>
              <a:rPr lang="en-US" sz="4000" b="1" dirty="0">
                <a:solidFill>
                  <a:srgbClr val="00B050"/>
                </a:solidFill>
              </a:rPr>
              <a:t>Key Data (Generation)</a:t>
            </a:r>
            <a:br>
              <a:rPr lang="en-US" sz="4000" b="1" dirty="0">
                <a:solidFill>
                  <a:srgbClr val="00B050"/>
                </a:solidFill>
              </a:rPr>
            </a:br>
            <a:endParaRPr lang="en-US" sz="4000" b="1" dirty="0">
              <a:solidFill>
                <a:srgbClr val="00B050"/>
              </a:solidFill>
            </a:endParaRPr>
          </a:p>
        </p:txBody>
      </p:sp>
      <p:sp>
        <p:nvSpPr>
          <p:cNvPr id="3" name="Content Placeholder 2"/>
          <p:cNvSpPr>
            <a:spLocks noGrp="1"/>
          </p:cNvSpPr>
          <p:nvPr>
            <p:ph idx="1"/>
          </p:nvPr>
        </p:nvSpPr>
        <p:spPr>
          <a:xfrm>
            <a:off x="1981200" y="1036639"/>
            <a:ext cx="8229600" cy="4841676"/>
          </a:xfrm>
        </p:spPr>
        <p:txBody>
          <a:bodyPr>
            <a:normAutofit/>
          </a:bodyPr>
          <a:lstStyle/>
          <a:p>
            <a:r>
              <a:rPr lang="en-US" sz="2400" dirty="0">
                <a:solidFill>
                  <a:srgbClr val="0070C0"/>
                </a:solidFill>
              </a:rPr>
              <a:t>258 million tons of MSW generated </a:t>
            </a:r>
          </a:p>
          <a:p>
            <a:pPr lvl="1"/>
            <a:r>
              <a:rPr lang="en-US" sz="2000" dirty="0"/>
              <a:t>4.44 pounds per person, per day</a:t>
            </a:r>
          </a:p>
          <a:p>
            <a:pPr lvl="1"/>
            <a:r>
              <a:rPr lang="en-US" sz="2000" dirty="0"/>
              <a:t>Increase of 3 million tons (0.02 pounds per day)</a:t>
            </a:r>
          </a:p>
          <a:p>
            <a:r>
              <a:rPr lang="en-US" sz="2400" dirty="0">
                <a:solidFill>
                  <a:srgbClr val="0070C0"/>
                </a:solidFill>
              </a:rPr>
              <a:t>38.4 million tons of wasted food generated</a:t>
            </a:r>
          </a:p>
          <a:p>
            <a:pPr lvl="1"/>
            <a:r>
              <a:rPr lang="en-US" sz="2100" dirty="0"/>
              <a:t>241 pounds per person per year</a:t>
            </a:r>
          </a:p>
          <a:p>
            <a:pPr lvl="1"/>
            <a:r>
              <a:rPr lang="en-US" sz="2100" dirty="0"/>
              <a:t>Increase of 7 pounds per year </a:t>
            </a:r>
          </a:p>
          <a:p>
            <a:pPr lvl="1"/>
            <a:r>
              <a:rPr lang="en-US" sz="2100" dirty="0"/>
              <a:t>Composting rose 100,000 tons (0.1%)</a:t>
            </a:r>
          </a:p>
          <a:p>
            <a:r>
              <a:rPr lang="en-US" sz="2400" dirty="0">
                <a:solidFill>
                  <a:srgbClr val="0070C0"/>
                </a:solidFill>
              </a:rPr>
              <a:t>Other generation numbers</a:t>
            </a:r>
          </a:p>
          <a:p>
            <a:pPr lvl="1"/>
            <a:r>
              <a:rPr lang="en-US" sz="2000" dirty="0"/>
              <a:t>Yard trimmings  </a:t>
            </a:r>
          </a:p>
          <a:p>
            <a:pPr lvl="1"/>
            <a:r>
              <a:rPr lang="en-US" sz="2000" dirty="0"/>
              <a:t>Paper</a:t>
            </a:r>
          </a:p>
          <a:p>
            <a:pPr lvl="1"/>
            <a:r>
              <a:rPr lang="en-US" sz="2000" dirty="0"/>
              <a:t>Plastics</a:t>
            </a:r>
          </a:p>
          <a:p>
            <a:pPr lvl="1"/>
            <a:endParaRPr lang="en-US" sz="2000" dirty="0">
              <a:solidFill>
                <a:schemeClr val="accent2"/>
              </a:solidFill>
            </a:endParaRPr>
          </a:p>
          <a:p>
            <a:pPr lvl="1"/>
            <a:endParaRPr lang="en-US" sz="2100" dirty="0"/>
          </a:p>
        </p:txBody>
      </p:sp>
      <p:pic>
        <p:nvPicPr>
          <p:cNvPr id="8" name="Picture 2" descr="http://media.treehugger.com/assets/images/2011/10/multipackaging2028Custom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632" y="2362201"/>
            <a:ext cx="2242168" cy="158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92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62001"/>
          </a:xfrm>
        </p:spPr>
        <p:txBody>
          <a:bodyPr>
            <a:normAutofit/>
          </a:bodyPr>
          <a:lstStyle/>
          <a:p>
            <a:r>
              <a:rPr lang="en-US" sz="4000" b="1" dirty="0">
                <a:solidFill>
                  <a:srgbClr val="00B050"/>
                </a:solidFill>
              </a:rPr>
              <a:t>Key Data (Management)</a:t>
            </a:r>
          </a:p>
        </p:txBody>
      </p:sp>
      <p:sp>
        <p:nvSpPr>
          <p:cNvPr id="3" name="Content Placeholder 2"/>
          <p:cNvSpPr>
            <a:spLocks noGrp="1"/>
          </p:cNvSpPr>
          <p:nvPr>
            <p:ph idx="1"/>
          </p:nvPr>
        </p:nvSpPr>
        <p:spPr>
          <a:xfrm>
            <a:off x="1981200" y="1036639"/>
            <a:ext cx="8229600" cy="4841676"/>
          </a:xfrm>
        </p:spPr>
        <p:txBody>
          <a:bodyPr>
            <a:normAutofit/>
          </a:bodyPr>
          <a:lstStyle/>
          <a:p>
            <a:r>
              <a:rPr lang="en-US" sz="2400" dirty="0">
                <a:solidFill>
                  <a:srgbClr val="0070C0"/>
                </a:solidFill>
              </a:rPr>
              <a:t>34.6 % recycled</a:t>
            </a:r>
          </a:p>
          <a:p>
            <a:pPr lvl="1"/>
            <a:r>
              <a:rPr lang="en-US" sz="2000" dirty="0"/>
              <a:t>Includes both recycling and composting </a:t>
            </a:r>
          </a:p>
          <a:p>
            <a:pPr lvl="1"/>
            <a:r>
              <a:rPr lang="en-US" sz="2000" dirty="0"/>
              <a:t>89 million tons</a:t>
            </a:r>
          </a:p>
          <a:p>
            <a:pPr marL="457200" lvl="1" indent="0">
              <a:buNone/>
            </a:pPr>
            <a:endParaRPr lang="en-US" sz="2000" dirty="0"/>
          </a:p>
          <a:p>
            <a:pPr marL="400050"/>
            <a:r>
              <a:rPr lang="en-US" sz="2400" dirty="0">
                <a:solidFill>
                  <a:srgbClr val="0070C0"/>
                </a:solidFill>
              </a:rPr>
              <a:t>12.8% combusted (with energy recovery)</a:t>
            </a:r>
          </a:p>
          <a:p>
            <a:pPr marL="800100" lvl="1"/>
            <a:r>
              <a:rPr lang="en-US" sz="2000" dirty="0"/>
              <a:t>33 million tons </a:t>
            </a:r>
          </a:p>
          <a:p>
            <a:pPr marL="400050"/>
            <a:endParaRPr lang="en-US" sz="2400" dirty="0"/>
          </a:p>
          <a:p>
            <a:pPr marL="400050"/>
            <a:r>
              <a:rPr lang="en-US" sz="2400" dirty="0">
                <a:solidFill>
                  <a:srgbClr val="0070C0"/>
                </a:solidFill>
              </a:rPr>
              <a:t>52.6% landfilled</a:t>
            </a:r>
          </a:p>
          <a:p>
            <a:pPr marL="800100" lvl="1"/>
            <a:r>
              <a:rPr lang="en-US" sz="2000" dirty="0"/>
              <a:t>136 million tons</a:t>
            </a:r>
          </a:p>
          <a:p>
            <a:pPr marL="800100" lvl="1"/>
            <a:endParaRPr lang="en-US" sz="2000" dirty="0">
              <a:solidFill>
                <a:srgbClr val="0070C0"/>
              </a:solidFill>
            </a:endParaRPr>
          </a:p>
          <a:p>
            <a:pPr marL="400050"/>
            <a:endParaRPr lang="en-US" sz="2400" dirty="0">
              <a:solidFill>
                <a:srgbClr val="0070C0"/>
              </a:solidFill>
            </a:endParaRPr>
          </a:p>
          <a:p>
            <a:endParaRPr lang="en-US" sz="2500" dirty="0"/>
          </a:p>
        </p:txBody>
      </p:sp>
      <p:pic>
        <p:nvPicPr>
          <p:cNvPr id="5" name="Content Placeholder 3"/>
          <p:cNvPicPr>
            <a:picLocks noChangeAspect="1"/>
          </p:cNvPicPr>
          <p:nvPr/>
        </p:nvPicPr>
        <p:blipFill>
          <a:blip r:embed="rId3"/>
          <a:stretch>
            <a:fillRect/>
          </a:stretch>
        </p:blipFill>
        <p:spPr>
          <a:xfrm>
            <a:off x="4953000" y="4504296"/>
            <a:ext cx="1967754" cy="1350628"/>
          </a:xfrm>
          <a:prstGeom prst="rect">
            <a:avLst/>
          </a:prstGeom>
        </p:spPr>
      </p:pic>
      <p:pic>
        <p:nvPicPr>
          <p:cNvPr id="6" name="Picture 7" descr="Alexandria"/>
          <p:cNvPicPr>
            <a:picLocks noChangeAspect="1" noChangeArrowheads="1"/>
          </p:cNvPicPr>
          <p:nvPr/>
        </p:nvPicPr>
        <p:blipFill>
          <a:blip r:embed="rId4" cstate="print"/>
          <a:srcRect/>
          <a:stretch>
            <a:fillRect/>
          </a:stretch>
        </p:blipFill>
        <p:spPr bwMode="auto">
          <a:xfrm>
            <a:off x="8153400" y="2007917"/>
            <a:ext cx="2191880" cy="1449560"/>
          </a:xfrm>
          <a:prstGeom prst="rect">
            <a:avLst/>
          </a:prstGeom>
          <a:noFill/>
        </p:spPr>
      </p:pic>
    </p:spTree>
    <p:extLst>
      <p:ext uri="{BB962C8B-B14F-4D97-AF65-F5344CB8AC3E}">
        <p14:creationId xmlns:p14="http://schemas.microsoft.com/office/powerpoint/2010/main" val="61159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r>
              <a:rPr lang="en-US" sz="3600" b="1" dirty="0">
                <a:solidFill>
                  <a:srgbClr val="00B050"/>
                </a:solidFill>
              </a:rPr>
              <a:t>Municipal Solid Waste Generation in 2014 </a:t>
            </a:r>
            <a:br>
              <a:rPr lang="en-US" sz="3600" b="1" dirty="0">
                <a:solidFill>
                  <a:srgbClr val="00B050"/>
                </a:solidFill>
              </a:rPr>
            </a:br>
            <a:r>
              <a:rPr lang="en-US" sz="3600" b="1" dirty="0">
                <a:solidFill>
                  <a:srgbClr val="00B050"/>
                </a:solidFill>
              </a:rPr>
              <a:t>258.5 Million Tons (before recycling)</a:t>
            </a:r>
          </a:p>
        </p:txBody>
      </p:sp>
      <p:sp>
        <p:nvSpPr>
          <p:cNvPr id="5" name="Slide Number Placeholder 4"/>
          <p:cNvSpPr>
            <a:spLocks noGrp="1"/>
          </p:cNvSpPr>
          <p:nvPr>
            <p:ph type="sldNum" sz="quarter" idx="12"/>
          </p:nvPr>
        </p:nvSpPr>
        <p:spPr/>
        <p:txBody>
          <a:bodyPr/>
          <a:lstStyle/>
          <a:p>
            <a:fld id="{3CBED6E1-50E1-4CF8-897E-1DEA24F1E0A8}" type="slidenum">
              <a:rPr lang="en-US" smtClean="0">
                <a:solidFill>
                  <a:prstClr val="black"/>
                </a:solidFill>
              </a:rPr>
              <a:pPr/>
              <a:t>14</a:t>
            </a:fld>
            <a:endParaRPr lang="en-US" dirty="0">
              <a:solidFill>
                <a:prstClr val="black"/>
              </a:solidFill>
            </a:endParaRPr>
          </a:p>
        </p:txBody>
      </p:sp>
      <p:pic>
        <p:nvPicPr>
          <p:cNvPr id="7" name="Content Placeholder 6"/>
          <p:cNvPicPr>
            <a:picLocks noGrp="1" noChangeAspect="1"/>
          </p:cNvPicPr>
          <p:nvPr>
            <p:ph idx="1"/>
          </p:nvPr>
        </p:nvPicPr>
        <p:blipFill>
          <a:blip r:embed="rId3"/>
          <a:stretch>
            <a:fillRect/>
          </a:stretch>
        </p:blipFill>
        <p:spPr>
          <a:xfrm>
            <a:off x="2133600" y="1447801"/>
            <a:ext cx="7924800" cy="4003419"/>
          </a:xfrm>
          <a:prstGeom prst="rect">
            <a:avLst/>
          </a:prstGeom>
        </p:spPr>
      </p:pic>
    </p:spTree>
    <p:extLst>
      <p:ext uri="{BB962C8B-B14F-4D97-AF65-F5344CB8AC3E}">
        <p14:creationId xmlns:p14="http://schemas.microsoft.com/office/powerpoint/2010/main" val="292544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932" y="304800"/>
            <a:ext cx="8229600" cy="715962"/>
          </a:xfrm>
        </p:spPr>
        <p:txBody>
          <a:bodyPr>
            <a:noAutofit/>
          </a:bodyPr>
          <a:lstStyle/>
          <a:p>
            <a:r>
              <a:rPr lang="en-US" sz="4000" b="1" dirty="0">
                <a:solidFill>
                  <a:srgbClr val="00B050"/>
                </a:solidFill>
              </a:rPr>
              <a:t>MSW Generation Rates, 1960 to 2014</a:t>
            </a:r>
            <a:br>
              <a:rPr lang="en-US" sz="4000" b="1" dirty="0">
                <a:solidFill>
                  <a:srgbClr val="00B050"/>
                </a:solidFill>
              </a:rPr>
            </a:br>
            <a:endParaRPr lang="en-US" sz="4000" b="1" dirty="0">
              <a:solidFill>
                <a:srgbClr val="00B050"/>
              </a:solidFill>
            </a:endParaRPr>
          </a:p>
        </p:txBody>
      </p:sp>
      <p:sp>
        <p:nvSpPr>
          <p:cNvPr id="5" name="Slide Number Placeholder 4"/>
          <p:cNvSpPr>
            <a:spLocks noGrp="1"/>
          </p:cNvSpPr>
          <p:nvPr>
            <p:ph type="sldNum" sz="quarter" idx="12"/>
          </p:nvPr>
        </p:nvSpPr>
        <p:spPr/>
        <p:txBody>
          <a:bodyPr/>
          <a:lstStyle/>
          <a:p>
            <a:fld id="{3CBED6E1-50E1-4CF8-897E-1DEA24F1E0A8}" type="slidenum">
              <a:rPr lang="en-US" smtClean="0">
                <a:solidFill>
                  <a:prstClr val="black"/>
                </a:solidFill>
              </a:rPr>
              <a:pPr/>
              <a:t>15</a:t>
            </a:fld>
            <a:endParaRPr lang="en-US" dirty="0">
              <a:solidFill>
                <a:prstClr val="black"/>
              </a:solidFill>
            </a:endParaRPr>
          </a:p>
        </p:txBody>
      </p:sp>
      <p:pic>
        <p:nvPicPr>
          <p:cNvPr id="6" name="Content Placeholder 5"/>
          <p:cNvPicPr>
            <a:picLocks noGrp="1" noChangeAspect="1"/>
          </p:cNvPicPr>
          <p:nvPr>
            <p:ph idx="1"/>
          </p:nvPr>
        </p:nvPicPr>
        <p:blipFill>
          <a:blip r:embed="rId3"/>
          <a:stretch>
            <a:fillRect/>
          </a:stretch>
        </p:blipFill>
        <p:spPr>
          <a:xfrm>
            <a:off x="2014304" y="914401"/>
            <a:ext cx="8163393" cy="4525963"/>
          </a:xfrm>
          <a:prstGeom prst="rect">
            <a:avLst/>
          </a:prstGeom>
        </p:spPr>
      </p:pic>
    </p:spTree>
    <p:extLst>
      <p:ext uri="{BB962C8B-B14F-4D97-AF65-F5344CB8AC3E}">
        <p14:creationId xmlns:p14="http://schemas.microsoft.com/office/powerpoint/2010/main" val="398899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B050"/>
                </a:solidFill>
              </a:rPr>
              <a:t>Indexed MSW Generated and Real PCE over Time (1960-2014)</a:t>
            </a:r>
          </a:p>
        </p:txBody>
      </p:sp>
      <p:graphicFrame>
        <p:nvGraphicFramePr>
          <p:cNvPr id="4" name="Content Placeholder 3"/>
          <p:cNvGraphicFramePr>
            <a:graphicFrameLocks noGrp="1"/>
          </p:cNvGraphicFramePr>
          <p:nvPr>
            <p:ph idx="1"/>
            <p:extLst/>
          </p:nvPr>
        </p:nvGraphicFramePr>
        <p:xfrm>
          <a:off x="2133600" y="1752601"/>
          <a:ext cx="77724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657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sz="4000" b="1" dirty="0">
                <a:solidFill>
                  <a:srgbClr val="00B050"/>
                </a:solidFill>
              </a:rPr>
              <a:t>MSW Recycling Rates, 1960 to 2014</a:t>
            </a:r>
          </a:p>
        </p:txBody>
      </p:sp>
      <p:sp>
        <p:nvSpPr>
          <p:cNvPr id="5" name="Slide Number Placeholder 4"/>
          <p:cNvSpPr>
            <a:spLocks noGrp="1"/>
          </p:cNvSpPr>
          <p:nvPr>
            <p:ph type="sldNum" sz="quarter" idx="12"/>
          </p:nvPr>
        </p:nvSpPr>
        <p:spPr/>
        <p:txBody>
          <a:bodyPr/>
          <a:lstStyle/>
          <a:p>
            <a:fld id="{3CBED6E1-50E1-4CF8-897E-1DEA24F1E0A8}" type="slidenum">
              <a:rPr lang="en-US" smtClean="0">
                <a:solidFill>
                  <a:prstClr val="black"/>
                </a:solidFill>
              </a:rPr>
              <a:pPr/>
              <a:t>17</a:t>
            </a:fld>
            <a:endParaRPr lang="en-US" dirty="0">
              <a:solidFill>
                <a:prstClr val="black"/>
              </a:solidFill>
            </a:endParaRPr>
          </a:p>
        </p:txBody>
      </p:sp>
      <p:pic>
        <p:nvPicPr>
          <p:cNvPr id="3" name="Content Placeholder 2"/>
          <p:cNvPicPr>
            <a:picLocks noGrp="1" noChangeAspect="1"/>
          </p:cNvPicPr>
          <p:nvPr>
            <p:ph idx="1"/>
          </p:nvPr>
        </p:nvPicPr>
        <p:blipFill>
          <a:blip r:embed="rId3"/>
          <a:stretch>
            <a:fillRect/>
          </a:stretch>
        </p:blipFill>
        <p:spPr>
          <a:xfrm>
            <a:off x="2286000" y="762001"/>
            <a:ext cx="8112048" cy="4525963"/>
          </a:xfrm>
          <a:prstGeom prst="rect">
            <a:avLst/>
          </a:prstGeom>
        </p:spPr>
      </p:pic>
    </p:spTree>
    <p:extLst>
      <p:ext uri="{BB962C8B-B14F-4D97-AF65-F5344CB8AC3E}">
        <p14:creationId xmlns:p14="http://schemas.microsoft.com/office/powerpoint/2010/main" val="82925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01762"/>
          </a:xfrm>
        </p:spPr>
        <p:txBody>
          <a:bodyPr/>
          <a:lstStyle/>
          <a:p>
            <a:r>
              <a:rPr lang="en-US" sz="4000" b="1" dirty="0">
                <a:solidFill>
                  <a:srgbClr val="00B050"/>
                </a:solidFill>
              </a:rPr>
              <a:t>Recycling and Composting Rates of Select Products</a:t>
            </a:r>
          </a:p>
        </p:txBody>
      </p:sp>
      <p:graphicFrame>
        <p:nvGraphicFramePr>
          <p:cNvPr id="4" name="Content Placeholder 3"/>
          <p:cNvGraphicFramePr>
            <a:graphicFrameLocks noGrp="1"/>
          </p:cNvGraphicFramePr>
          <p:nvPr>
            <p:ph idx="1"/>
            <p:extLst/>
          </p:nvPr>
        </p:nvGraphicFramePr>
        <p:xfrm>
          <a:off x="1676401" y="1676400"/>
          <a:ext cx="8957353"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2207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Historic Landfilling Rates</a:t>
            </a:r>
          </a:p>
        </p:txBody>
      </p:sp>
      <p:pic>
        <p:nvPicPr>
          <p:cNvPr id="1026"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71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r>
              <a:rPr lang="en-US" dirty="0" smtClean="0"/>
              <a:t>Mission Statement</a:t>
            </a:r>
          </a:p>
          <a:p>
            <a:r>
              <a:rPr lang="en-US" dirty="0" smtClean="0"/>
              <a:t>Committee </a:t>
            </a:r>
            <a:r>
              <a:rPr lang="en-US" dirty="0"/>
              <a:t>Overview</a:t>
            </a:r>
          </a:p>
          <a:p>
            <a:r>
              <a:rPr lang="en-US" dirty="0" smtClean="0"/>
              <a:t>Presenters:</a:t>
            </a:r>
          </a:p>
          <a:p>
            <a:pPr lvl="1"/>
            <a:r>
              <a:rPr lang="en-US" dirty="0" smtClean="0"/>
              <a:t>Ron Vance – EPA</a:t>
            </a:r>
          </a:p>
          <a:p>
            <a:pPr lvl="1"/>
            <a:r>
              <a:rPr lang="en-US" dirty="0" smtClean="0"/>
              <a:t>Don Caffery – LDEQ</a:t>
            </a:r>
          </a:p>
          <a:p>
            <a:pPr lvl="1"/>
            <a:r>
              <a:rPr lang="en-US" dirty="0" smtClean="0"/>
              <a:t>Chris Coady – Recycling Partnership</a:t>
            </a:r>
            <a:endParaRPr lang="en-US" dirty="0"/>
          </a:p>
          <a:p>
            <a:r>
              <a:rPr lang="en-US" dirty="0"/>
              <a:t>Member Benefits and Organizational Goals</a:t>
            </a:r>
          </a:p>
          <a:p>
            <a:r>
              <a:rPr lang="en-US" dirty="0" smtClean="0"/>
              <a:t>Membership Levels/Webpage Intro</a:t>
            </a:r>
          </a:p>
          <a:p>
            <a:r>
              <a:rPr lang="en-US" dirty="0" smtClean="0"/>
              <a:t>Questions and Feedback</a:t>
            </a:r>
          </a:p>
        </p:txBody>
      </p:sp>
    </p:spTree>
    <p:extLst>
      <p:ext uri="{BB962C8B-B14F-4D97-AF65-F5344CB8AC3E}">
        <p14:creationId xmlns:p14="http://schemas.microsoft.com/office/powerpoint/2010/main" val="3272626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Autofit/>
          </a:bodyPr>
          <a:lstStyle/>
          <a:p>
            <a:r>
              <a:rPr lang="en-US" sz="3600" b="1" dirty="0">
                <a:solidFill>
                  <a:srgbClr val="00B050"/>
                </a:solidFill>
              </a:rPr>
              <a:t>Recycling Economic Information (REI)</a:t>
            </a:r>
          </a:p>
        </p:txBody>
      </p:sp>
      <p:sp>
        <p:nvSpPr>
          <p:cNvPr id="3" name="Content Placeholder 2"/>
          <p:cNvSpPr>
            <a:spLocks noGrp="1"/>
          </p:cNvSpPr>
          <p:nvPr>
            <p:ph idx="1"/>
          </p:nvPr>
        </p:nvSpPr>
        <p:spPr>
          <a:xfrm>
            <a:off x="1981200" y="1032934"/>
            <a:ext cx="8229600" cy="4525963"/>
          </a:xfrm>
        </p:spPr>
        <p:txBody>
          <a:bodyPr>
            <a:normAutofit lnSpcReduction="10000"/>
          </a:bodyPr>
          <a:lstStyle/>
          <a:p>
            <a:r>
              <a:rPr lang="en-US" dirty="0">
                <a:solidFill>
                  <a:srgbClr val="0070C0"/>
                </a:solidFill>
              </a:rPr>
              <a:t>First national REI study since 2001 </a:t>
            </a:r>
          </a:p>
          <a:p>
            <a:r>
              <a:rPr lang="en-US" dirty="0">
                <a:solidFill>
                  <a:srgbClr val="0070C0"/>
                </a:solidFill>
              </a:rPr>
              <a:t>The 2016 study:</a:t>
            </a:r>
            <a:r>
              <a:rPr lang="en-US" dirty="0">
                <a:solidFill>
                  <a:schemeClr val="accent2"/>
                </a:solidFill>
              </a:rPr>
              <a:t> </a:t>
            </a:r>
          </a:p>
          <a:p>
            <a:pPr lvl="1"/>
            <a:r>
              <a:rPr lang="en-US" dirty="0"/>
              <a:t>Explores alternative approaches to measuring economic impacts of recycling </a:t>
            </a:r>
          </a:p>
          <a:p>
            <a:pPr lvl="1"/>
            <a:r>
              <a:rPr lang="en-US" dirty="0"/>
              <a:t>Provides a new definition of recycling</a:t>
            </a:r>
          </a:p>
          <a:p>
            <a:pPr lvl="1"/>
            <a:r>
              <a:rPr lang="en-US" dirty="0"/>
              <a:t>Addresses key areas of uncertainty in the 2001 study</a:t>
            </a:r>
          </a:p>
          <a:p>
            <a:pPr lvl="1"/>
            <a:r>
              <a:rPr lang="en-US" dirty="0"/>
              <a:t>Uses a Waste Input-Output (WIO) model that distinguishes recycling/ recyclable material flows within economic sectors</a:t>
            </a:r>
          </a:p>
          <a:p>
            <a:endParaRPr lang="en-US" dirty="0"/>
          </a:p>
        </p:txBody>
      </p:sp>
      <p:sp>
        <p:nvSpPr>
          <p:cNvPr id="5" name="Slide Number Placeholder 4"/>
          <p:cNvSpPr>
            <a:spLocks noGrp="1"/>
          </p:cNvSpPr>
          <p:nvPr>
            <p:ph type="sldNum" sz="quarter" idx="12"/>
          </p:nvPr>
        </p:nvSpPr>
        <p:spPr/>
        <p:txBody>
          <a:bodyPr/>
          <a:lstStyle/>
          <a:p>
            <a:fld id="{3CBED6E1-50E1-4CF8-897E-1DEA24F1E0A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15027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sz="4000" b="1" dirty="0">
                <a:solidFill>
                  <a:srgbClr val="00B050"/>
                </a:solidFill>
              </a:rPr>
              <a:t>2016 REI Summary</a:t>
            </a:r>
          </a:p>
        </p:txBody>
      </p:sp>
      <p:sp>
        <p:nvSpPr>
          <p:cNvPr id="3" name="Content Placeholder 2"/>
          <p:cNvSpPr>
            <a:spLocks noGrp="1"/>
          </p:cNvSpPr>
          <p:nvPr>
            <p:ph idx="1"/>
          </p:nvPr>
        </p:nvSpPr>
        <p:spPr>
          <a:xfrm>
            <a:off x="2096310" y="1497461"/>
            <a:ext cx="8229600" cy="4525963"/>
          </a:xfrm>
        </p:spPr>
        <p:txBody>
          <a:bodyPr>
            <a:normAutofit/>
          </a:bodyPr>
          <a:lstStyle/>
          <a:p>
            <a:pPr marL="0" indent="0">
              <a:buNone/>
            </a:pPr>
            <a:endParaRPr lang="en-US" dirty="0"/>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3CBED6E1-50E1-4CF8-897E-1DEA24F1E0A8}" type="slidenum">
              <a:rPr lang="en-US" smtClean="0">
                <a:solidFill>
                  <a:prstClr val="black"/>
                </a:solidFill>
              </a:rPr>
              <a:pPr/>
              <a:t>21</a:t>
            </a:fld>
            <a:endParaRPr lang="en-US" dirty="0">
              <a:solidFill>
                <a:prstClr val="black"/>
              </a:solidFill>
            </a:endParaRPr>
          </a:p>
        </p:txBody>
      </p:sp>
      <p:sp>
        <p:nvSpPr>
          <p:cNvPr id="8" name="Rectangle 7"/>
          <p:cNvSpPr/>
          <p:nvPr/>
        </p:nvSpPr>
        <p:spPr>
          <a:xfrm>
            <a:off x="2096311" y="1023640"/>
            <a:ext cx="8151779" cy="4339650"/>
          </a:xfrm>
          <a:prstGeom prst="rect">
            <a:avLst/>
          </a:prstGeom>
        </p:spPr>
        <p:txBody>
          <a:bodyPr wrap="square">
            <a:spAutoFit/>
          </a:bodyPr>
          <a:lstStyle/>
          <a:p>
            <a:pPr marL="285750" indent="-285750">
              <a:buFont typeface="Arial" panose="020B0604020202020204" pitchFamily="34" charset="0"/>
              <a:buChar char="•"/>
            </a:pPr>
            <a:r>
              <a:rPr lang="en-US" sz="2800" dirty="0">
                <a:solidFill>
                  <a:prstClr val="black"/>
                </a:solidFill>
              </a:rPr>
              <a:t>Recycling accounts for: </a:t>
            </a:r>
          </a:p>
          <a:p>
            <a:pPr marL="742950" lvl="1" indent="-285750">
              <a:buFont typeface="Arial" panose="020B0604020202020204" pitchFamily="34" charset="0"/>
              <a:buChar char="•"/>
            </a:pPr>
            <a:r>
              <a:rPr lang="en-US" sz="2400" dirty="0">
                <a:solidFill>
                  <a:prstClr val="black"/>
                </a:solidFill>
              </a:rPr>
              <a:t>757,000 jobs</a:t>
            </a:r>
          </a:p>
          <a:p>
            <a:pPr marL="1200150" lvl="2" indent="-285750">
              <a:buFont typeface="Arial" panose="020B0604020202020204" pitchFamily="34" charset="0"/>
              <a:buChar char="•"/>
            </a:pPr>
            <a:r>
              <a:rPr lang="en-US" sz="2400" dirty="0">
                <a:solidFill>
                  <a:prstClr val="black"/>
                </a:solidFill>
              </a:rPr>
              <a:t>1.57 jobs per 1,000 tons</a:t>
            </a:r>
          </a:p>
          <a:p>
            <a:pPr marL="742950" lvl="1" indent="-285750">
              <a:buFont typeface="Arial" panose="020B0604020202020204" pitchFamily="34" charset="0"/>
              <a:buChar char="•"/>
            </a:pPr>
            <a:r>
              <a:rPr lang="en-US" sz="2400" dirty="0">
                <a:solidFill>
                  <a:prstClr val="black"/>
                </a:solidFill>
              </a:rPr>
              <a:t>$36.6 billion in wages</a:t>
            </a:r>
          </a:p>
          <a:p>
            <a:pPr marL="742950" lvl="1" indent="-285750">
              <a:buFont typeface="Arial" panose="020B0604020202020204" pitchFamily="34" charset="0"/>
              <a:buChar char="•"/>
            </a:pPr>
            <a:r>
              <a:rPr lang="en-US" sz="2400" dirty="0">
                <a:solidFill>
                  <a:prstClr val="black"/>
                </a:solidFill>
              </a:rPr>
              <a:t>$6.7 billion in tax revenues</a:t>
            </a:r>
          </a:p>
          <a:p>
            <a:pPr marL="285750" indent="-285750">
              <a:buFont typeface="Arial" panose="020B0604020202020204" pitchFamily="34" charset="0"/>
              <a:buChar char="•"/>
            </a:pPr>
            <a:endParaRPr lang="en-US" sz="1000" dirty="0">
              <a:solidFill>
                <a:prstClr val="black"/>
              </a:solidFill>
            </a:endParaRPr>
          </a:p>
          <a:p>
            <a:pPr marL="285750" indent="-285750">
              <a:buFont typeface="Arial" panose="020B0604020202020204" pitchFamily="34" charset="0"/>
              <a:buChar char="•"/>
            </a:pPr>
            <a:r>
              <a:rPr lang="en-US" sz="2800" dirty="0">
                <a:solidFill>
                  <a:prstClr val="black"/>
                </a:solidFill>
              </a:rPr>
              <a:t>Most significant contributors to the national economy</a:t>
            </a:r>
          </a:p>
          <a:p>
            <a:pPr marL="742950" lvl="1" indent="-285750">
              <a:buFont typeface="Arial" panose="020B0604020202020204" pitchFamily="34" charset="0"/>
              <a:buChar char="•"/>
            </a:pPr>
            <a:r>
              <a:rPr lang="en-US" sz="2400" dirty="0">
                <a:solidFill>
                  <a:prstClr val="black"/>
                </a:solidFill>
              </a:rPr>
              <a:t>Metals (ferrous and non-ferrous) </a:t>
            </a:r>
          </a:p>
          <a:p>
            <a:pPr marL="742950" lvl="1" indent="-285750">
              <a:buFont typeface="Arial" panose="020B0604020202020204" pitchFamily="34" charset="0"/>
              <a:buChar char="•"/>
            </a:pPr>
            <a:r>
              <a:rPr lang="en-US" sz="2400" dirty="0">
                <a:solidFill>
                  <a:prstClr val="black"/>
                </a:solidFill>
              </a:rPr>
              <a:t>Construction and demolition (C&amp;D) </a:t>
            </a:r>
          </a:p>
          <a:p>
            <a:pPr marL="742950" lvl="1" indent="-285750">
              <a:buFont typeface="Arial" panose="020B0604020202020204" pitchFamily="34" charset="0"/>
              <a:buChar char="•"/>
            </a:pPr>
            <a:endParaRPr lang="en-US" sz="1000" dirty="0">
              <a:solidFill>
                <a:prstClr val="black"/>
              </a:solidFill>
            </a:endParaRPr>
          </a:p>
          <a:p>
            <a:pPr marL="285750" indent="-285750">
              <a:buFont typeface="Arial" panose="020B0604020202020204" pitchFamily="34" charset="0"/>
              <a:buChar char="•"/>
            </a:pPr>
            <a:r>
              <a:rPr lang="en-US" sz="2800" dirty="0">
                <a:solidFill>
                  <a:prstClr val="black"/>
                </a:solidFill>
              </a:rPr>
              <a:t>The 2007 BEA numbers will updated in 2017</a:t>
            </a:r>
          </a:p>
        </p:txBody>
      </p:sp>
    </p:spTree>
    <p:extLst>
      <p:ext uri="{BB962C8B-B14F-4D97-AF65-F5344CB8AC3E}">
        <p14:creationId xmlns:p14="http://schemas.microsoft.com/office/powerpoint/2010/main" val="343738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a:bodyPr>
          <a:lstStyle/>
          <a:p>
            <a:r>
              <a:rPr lang="en-US" sz="3600" b="1" dirty="0">
                <a:solidFill>
                  <a:srgbClr val="00B050"/>
                </a:solidFill>
              </a:rPr>
              <a:t>REI Methodology: Intermediate Approach</a:t>
            </a:r>
          </a:p>
        </p:txBody>
      </p:sp>
      <p:sp>
        <p:nvSpPr>
          <p:cNvPr id="3" name="Content Placeholder 2"/>
          <p:cNvSpPr>
            <a:spLocks noGrp="1"/>
          </p:cNvSpPr>
          <p:nvPr>
            <p:ph idx="1"/>
          </p:nvPr>
        </p:nvSpPr>
        <p:spPr>
          <a:xfrm>
            <a:off x="1981200" y="1219201"/>
            <a:ext cx="8229600" cy="4906963"/>
          </a:xfrm>
        </p:spPr>
        <p:txBody>
          <a:bodyPr>
            <a:normAutofit/>
          </a:bodyPr>
          <a:lstStyle/>
          <a:p>
            <a:pPr marL="0" indent="0">
              <a:buNone/>
            </a:pPr>
            <a:r>
              <a:rPr lang="en-US" dirty="0">
                <a:solidFill>
                  <a:srgbClr val="0070C0"/>
                </a:solidFill>
              </a:rPr>
              <a:t>Delineates activities as direct or indirect</a:t>
            </a:r>
          </a:p>
          <a:p>
            <a:pPr marL="0" indent="0">
              <a:buNone/>
            </a:pPr>
            <a:endParaRPr lang="en-US" sz="1000" dirty="0"/>
          </a:p>
          <a:p>
            <a:r>
              <a:rPr lang="en-US" sz="2400" b="1" dirty="0"/>
              <a:t>Direct activities </a:t>
            </a:r>
            <a:r>
              <a:rPr lang="en-US" sz="2400" dirty="0"/>
              <a:t>are those associated with the transformation of recyclable materials into marketable products</a:t>
            </a:r>
          </a:p>
          <a:p>
            <a:pPr lvl="1"/>
            <a:r>
              <a:rPr lang="en-US" sz="2000" dirty="0"/>
              <a:t>Example: the transformation of aluminum scrap into semi-fabricated products (ingots) in a secondary smelter</a:t>
            </a:r>
          </a:p>
          <a:p>
            <a:pPr marL="457200" lvl="1" indent="0">
              <a:buNone/>
            </a:pPr>
            <a:endParaRPr lang="en-US" sz="1000" b="1" dirty="0"/>
          </a:p>
          <a:p>
            <a:r>
              <a:rPr lang="en-US" sz="2400" b="1" dirty="0"/>
              <a:t>Indirect activities </a:t>
            </a:r>
            <a:r>
              <a:rPr lang="en-US" sz="2400" dirty="0"/>
              <a:t>are those associated with recycling, reuse, and food donation include the value chain of direct processes</a:t>
            </a:r>
          </a:p>
          <a:p>
            <a:pPr lvl="1"/>
            <a:r>
              <a:rPr lang="en-US" sz="2000" dirty="0"/>
              <a:t>Example: the collection, sorting, and transportation of aluminum scrap to the smelter or the transportation of donated food from the food bank to the local food pantry</a:t>
            </a:r>
          </a:p>
          <a:p>
            <a:endParaRPr lang="en-US" sz="2000" dirty="0"/>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3CBED6E1-50E1-4CF8-897E-1DEA24F1E0A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86265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a:bodyPr>
          <a:lstStyle/>
          <a:p>
            <a:r>
              <a:rPr lang="en-US" sz="3600" b="1" dirty="0">
                <a:solidFill>
                  <a:srgbClr val="00B050"/>
                </a:solidFill>
              </a:rPr>
              <a:t>REI Methodology</a:t>
            </a:r>
          </a:p>
        </p:txBody>
      </p:sp>
      <p:sp>
        <p:nvSpPr>
          <p:cNvPr id="3" name="Content Placeholder 2"/>
          <p:cNvSpPr>
            <a:spLocks noGrp="1"/>
          </p:cNvSpPr>
          <p:nvPr>
            <p:ph idx="1"/>
          </p:nvPr>
        </p:nvSpPr>
        <p:spPr>
          <a:xfrm>
            <a:off x="1981200" y="1219201"/>
            <a:ext cx="8229600" cy="4906963"/>
          </a:xfrm>
        </p:spPr>
        <p:txBody>
          <a:bodyPr>
            <a:normAutofit/>
          </a:bodyPr>
          <a:lstStyle/>
          <a:p>
            <a:r>
              <a:rPr lang="en-US" dirty="0">
                <a:solidFill>
                  <a:srgbClr val="0070C0"/>
                </a:solidFill>
              </a:rPr>
              <a:t>Waste Input-Output (WIO) Table</a:t>
            </a:r>
          </a:p>
          <a:p>
            <a:pPr lvl="1"/>
            <a:r>
              <a:rPr lang="en-US" dirty="0"/>
              <a:t>Augments national input-output table by the Bureau of Economic Statistics (BEA) distinguishing:</a:t>
            </a:r>
          </a:p>
          <a:p>
            <a:pPr lvl="2"/>
            <a:r>
              <a:rPr lang="en-US" dirty="0"/>
              <a:t>Flows of recyclables;</a:t>
            </a:r>
          </a:p>
          <a:p>
            <a:pPr lvl="2"/>
            <a:r>
              <a:rPr lang="en-US" dirty="0"/>
              <a:t>Flows of recycled products/materials; and</a:t>
            </a:r>
          </a:p>
          <a:p>
            <a:pPr lvl="2"/>
            <a:r>
              <a:rPr lang="en-US" dirty="0"/>
              <a:t>Recycling industries.</a:t>
            </a:r>
          </a:p>
          <a:p>
            <a:pPr lvl="1"/>
            <a:r>
              <a:rPr lang="en-US" dirty="0"/>
              <a:t>Uses nine major material categories</a:t>
            </a:r>
          </a:p>
          <a:p>
            <a:pPr lvl="2"/>
            <a:r>
              <a:rPr lang="en-US" dirty="0"/>
              <a:t>Ferrous metals, Aluminum, Paper, Glass, Plastics, Rubber, Electronics, Construction  &amp; Demolition and Organics</a:t>
            </a:r>
          </a:p>
        </p:txBody>
      </p:sp>
      <p:sp>
        <p:nvSpPr>
          <p:cNvPr id="5" name="Slide Number Placeholder 4"/>
          <p:cNvSpPr>
            <a:spLocks noGrp="1"/>
          </p:cNvSpPr>
          <p:nvPr>
            <p:ph type="sldNum" sz="quarter" idx="12"/>
          </p:nvPr>
        </p:nvSpPr>
        <p:spPr/>
        <p:txBody>
          <a:bodyPr/>
          <a:lstStyle/>
          <a:p>
            <a:fld id="{3CBED6E1-50E1-4CF8-897E-1DEA24F1E0A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88187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B050"/>
                </a:solidFill>
                <a:latin typeface="+mn-lt"/>
              </a:rPr>
              <a:t>State Measurement Program (SMP)</a:t>
            </a:r>
          </a:p>
        </p:txBody>
      </p:sp>
      <p:sp>
        <p:nvSpPr>
          <p:cNvPr id="3" name="Content Placeholder 2"/>
          <p:cNvSpPr>
            <a:spLocks noGrp="1"/>
          </p:cNvSpPr>
          <p:nvPr>
            <p:ph idx="1"/>
          </p:nvPr>
        </p:nvSpPr>
        <p:spPr>
          <a:xfrm>
            <a:off x="1981200" y="1219201"/>
            <a:ext cx="8229600" cy="4525963"/>
          </a:xfrm>
        </p:spPr>
        <p:txBody>
          <a:bodyPr/>
          <a:lstStyle/>
          <a:p>
            <a:pPr marL="0" lvl="1" indent="0">
              <a:lnSpc>
                <a:spcPct val="110000"/>
              </a:lnSpc>
              <a:spcBef>
                <a:spcPts val="1000"/>
              </a:spcBef>
              <a:buNone/>
            </a:pPr>
            <a:r>
              <a:rPr lang="en-US" sz="2400" dirty="0"/>
              <a:t>Voluntary web-based information program started in 2013 providing municipal solid waste (MSW), recycling composting and waste-to-energy information from states. The program: </a:t>
            </a:r>
          </a:p>
          <a:p>
            <a:pPr marL="228600" lvl="1">
              <a:lnSpc>
                <a:spcPct val="110000"/>
              </a:lnSpc>
              <a:spcBef>
                <a:spcPts val="1000"/>
              </a:spcBef>
            </a:pPr>
            <a:r>
              <a:rPr lang="en-US" sz="2000" dirty="0"/>
              <a:t>Addresses differences in state recycling rates</a:t>
            </a:r>
          </a:p>
          <a:p>
            <a:pPr marL="228600" lvl="1">
              <a:lnSpc>
                <a:spcPct val="110000"/>
              </a:lnSpc>
              <a:spcBef>
                <a:spcPts val="1000"/>
              </a:spcBef>
            </a:pPr>
            <a:r>
              <a:rPr lang="en-US" sz="2000" dirty="0"/>
              <a:t>Establishes common data templates</a:t>
            </a:r>
          </a:p>
          <a:p>
            <a:pPr marL="228600" lvl="1">
              <a:lnSpc>
                <a:spcPct val="110000"/>
              </a:lnSpc>
              <a:spcBef>
                <a:spcPts val="1000"/>
              </a:spcBef>
            </a:pPr>
            <a:r>
              <a:rPr lang="en-US" sz="2000" dirty="0"/>
              <a:t>Facilitates bottom-up data collection</a:t>
            </a:r>
          </a:p>
          <a:p>
            <a:pPr marL="228600" lvl="1">
              <a:lnSpc>
                <a:spcPct val="110000"/>
              </a:lnSpc>
              <a:spcBef>
                <a:spcPts val="1000"/>
              </a:spcBef>
            </a:pPr>
            <a:r>
              <a:rPr lang="en-US" sz="2000" dirty="0"/>
              <a:t>Allows “apples-to-apples” state comparisons </a:t>
            </a:r>
          </a:p>
          <a:p>
            <a:pPr marL="228600" lvl="1">
              <a:lnSpc>
                <a:spcPct val="110000"/>
              </a:lnSpc>
              <a:spcBef>
                <a:spcPts val="1000"/>
              </a:spcBef>
            </a:pPr>
            <a:r>
              <a:rPr lang="en-US" sz="2000" dirty="0"/>
              <a:t>Allows city and facility level participation </a:t>
            </a:r>
          </a:p>
          <a:p>
            <a:pPr marL="228600" lvl="1">
              <a:lnSpc>
                <a:spcPct val="110000"/>
              </a:lnSpc>
              <a:spcBef>
                <a:spcPts val="1000"/>
              </a:spcBef>
            </a:pPr>
            <a:r>
              <a:rPr lang="en-US" sz="2000" dirty="0"/>
              <a:t>Allows for a </a:t>
            </a:r>
            <a:r>
              <a:rPr lang="en-US" sz="2000" u="sng" dirty="0"/>
              <a:t>single</a:t>
            </a:r>
            <a:r>
              <a:rPr lang="en-US" sz="2000" dirty="0"/>
              <a:t> forum for both policy and results</a:t>
            </a:r>
          </a:p>
          <a:p>
            <a:pPr lvl="1"/>
            <a:endParaRPr lang="en-US" sz="2000" dirty="0">
              <a:latin typeface="Century Schoolbook" panose="02040604050505020304" pitchFamily="18" charset="0"/>
            </a:endParaRPr>
          </a:p>
          <a:p>
            <a:endParaRPr lang="en-US" dirty="0"/>
          </a:p>
        </p:txBody>
      </p:sp>
    </p:spTree>
    <p:extLst>
      <p:ext uri="{BB962C8B-B14F-4D97-AF65-F5344CB8AC3E}">
        <p14:creationId xmlns:p14="http://schemas.microsoft.com/office/powerpoint/2010/main" val="3395705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B050"/>
                </a:solidFill>
              </a:rPr>
              <a:t>SMP Timeline and Growth</a:t>
            </a:r>
          </a:p>
        </p:txBody>
      </p:sp>
      <p:sp>
        <p:nvSpPr>
          <p:cNvPr id="3" name="Content Placeholder 2"/>
          <p:cNvSpPr>
            <a:spLocks noGrp="1"/>
          </p:cNvSpPr>
          <p:nvPr>
            <p:ph idx="1"/>
          </p:nvPr>
        </p:nvSpPr>
        <p:spPr>
          <a:xfrm>
            <a:off x="2247900" y="0"/>
            <a:ext cx="7696200" cy="5181600"/>
          </a:xfrm>
        </p:spPr>
        <p:txBody>
          <a:bodyPr/>
          <a:lstStyle/>
          <a:p>
            <a:pPr marL="0" indent="0">
              <a:buNone/>
            </a:pPr>
            <a:endParaRPr lang="en-US" sz="2400" dirty="0"/>
          </a:p>
          <a:p>
            <a:pPr marL="0" indent="0">
              <a:buNone/>
            </a:pPr>
            <a:endParaRPr lang="en-US" sz="2400" dirty="0"/>
          </a:p>
          <a:p>
            <a:pPr marL="0" indent="0">
              <a:buNone/>
            </a:pPr>
            <a:r>
              <a:rPr lang="en-US" sz="2400" b="1" dirty="0"/>
              <a:t>2007-2011</a:t>
            </a:r>
          </a:p>
          <a:p>
            <a:pPr lvl="1"/>
            <a:r>
              <a:rPr lang="en-US" sz="2000" dirty="0"/>
              <a:t>Started in Tennessee with all eight states in EPA Region 4</a:t>
            </a:r>
          </a:p>
          <a:p>
            <a:pPr lvl="1"/>
            <a:r>
              <a:rPr lang="en-US" sz="2000" dirty="0"/>
              <a:t>Developed state sharing data template</a:t>
            </a:r>
          </a:p>
          <a:p>
            <a:pPr marL="0" indent="0">
              <a:buNone/>
            </a:pPr>
            <a:r>
              <a:rPr lang="en-US" sz="2400" b="1" dirty="0"/>
              <a:t>2013-2014</a:t>
            </a:r>
          </a:p>
          <a:p>
            <a:pPr lvl="1"/>
            <a:r>
              <a:rPr lang="en-US" sz="2000" dirty="0"/>
              <a:t>20 states fully participated in 2012 template</a:t>
            </a:r>
          </a:p>
          <a:p>
            <a:pPr lvl="1"/>
            <a:r>
              <a:rPr lang="en-US" sz="2000" dirty="0"/>
              <a:t>50 states added the Sustainable Material Management (SMM) Resource Module (Planning, Policy Drivers, Administrative Info)</a:t>
            </a:r>
          </a:p>
          <a:p>
            <a:pPr marL="0" indent="0">
              <a:buNone/>
            </a:pPr>
            <a:r>
              <a:rPr lang="en-US" sz="2400" b="1" dirty="0"/>
              <a:t>2014-2015</a:t>
            </a:r>
          </a:p>
          <a:p>
            <a:pPr lvl="1"/>
            <a:r>
              <a:rPr lang="en-US" sz="2000" dirty="0"/>
              <a:t>32 states and the District of Colombia participated in 2013 template</a:t>
            </a:r>
          </a:p>
          <a:p>
            <a:pPr marL="0" indent="0">
              <a:buNone/>
            </a:pPr>
            <a:r>
              <a:rPr lang="en-US" sz="2400" b="1" dirty="0"/>
              <a:t>2016-2017</a:t>
            </a:r>
          </a:p>
          <a:p>
            <a:pPr lvl="1"/>
            <a:r>
              <a:rPr lang="en-US" sz="2000" dirty="0"/>
              <a:t>31 states participated in the 2014 template</a:t>
            </a:r>
          </a:p>
          <a:p>
            <a:pPr lvl="1"/>
            <a:r>
              <a:rPr lang="en-US" sz="2000" dirty="0"/>
              <a:t>32 states and the District of Columbia participated  in the 2015 template</a:t>
            </a:r>
          </a:p>
          <a:p>
            <a:pPr lvl="1"/>
            <a:endParaRPr lang="en-US" sz="2000" dirty="0"/>
          </a:p>
        </p:txBody>
      </p:sp>
    </p:spTree>
    <p:extLst>
      <p:ext uri="{BB962C8B-B14F-4D97-AF65-F5344CB8AC3E}">
        <p14:creationId xmlns:p14="http://schemas.microsoft.com/office/powerpoint/2010/main" val="3591149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B050"/>
                </a:solidFill>
              </a:rPr>
              <a:t>Benefits to States</a:t>
            </a:r>
          </a:p>
        </p:txBody>
      </p:sp>
      <p:sp>
        <p:nvSpPr>
          <p:cNvPr id="3" name="Content Placeholder 2"/>
          <p:cNvSpPr>
            <a:spLocks noGrp="1"/>
          </p:cNvSpPr>
          <p:nvPr>
            <p:ph idx="1"/>
          </p:nvPr>
        </p:nvSpPr>
        <p:spPr>
          <a:xfrm>
            <a:off x="2286000" y="1219201"/>
            <a:ext cx="7924800" cy="4906963"/>
          </a:xfrm>
        </p:spPr>
        <p:txBody>
          <a:bodyPr/>
          <a:lstStyle/>
          <a:p>
            <a:r>
              <a:rPr lang="en-US" sz="2400" dirty="0"/>
              <a:t>Provides free options to state and local governments</a:t>
            </a:r>
          </a:p>
          <a:p>
            <a:r>
              <a:rPr lang="en-US" sz="2400" dirty="0"/>
              <a:t>Creates a national data clearinghouse</a:t>
            </a:r>
          </a:p>
          <a:p>
            <a:r>
              <a:rPr lang="en-US" sz="2400" dirty="0"/>
              <a:t>Maintains integrity of each state’s program</a:t>
            </a:r>
          </a:p>
          <a:p>
            <a:r>
              <a:rPr lang="en-US" sz="2400" dirty="0"/>
              <a:t>Provides the ability to map sources/locations of materials</a:t>
            </a:r>
          </a:p>
          <a:p>
            <a:r>
              <a:rPr lang="en-US" sz="2400" dirty="0"/>
              <a:t>Encourages peer-to-peer networking</a:t>
            </a:r>
          </a:p>
          <a:p>
            <a:r>
              <a:rPr lang="en-US" sz="2400" dirty="0"/>
              <a:t>Transforms benchmarking data into a series of best practice publications or workshops to help state officials improve their programs</a:t>
            </a:r>
          </a:p>
          <a:p>
            <a:r>
              <a:rPr lang="en-US" sz="2400" dirty="0"/>
              <a:t>Provides local, state and regional policy makers with data to drive program success </a:t>
            </a:r>
          </a:p>
          <a:p>
            <a:endParaRPr lang="en-US" sz="2800" dirty="0"/>
          </a:p>
        </p:txBody>
      </p:sp>
    </p:spTree>
    <p:extLst>
      <p:ext uri="{BB962C8B-B14F-4D97-AF65-F5344CB8AC3E}">
        <p14:creationId xmlns:p14="http://schemas.microsoft.com/office/powerpoint/2010/main" val="2207947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B050"/>
                </a:solidFill>
              </a:rPr>
              <a:t>SMP Data Collection Process</a:t>
            </a:r>
          </a:p>
        </p:txBody>
      </p:sp>
      <p:sp>
        <p:nvSpPr>
          <p:cNvPr id="3" name="Content Placeholder 2"/>
          <p:cNvSpPr>
            <a:spLocks noGrp="1"/>
          </p:cNvSpPr>
          <p:nvPr>
            <p:ph idx="1"/>
          </p:nvPr>
        </p:nvSpPr>
        <p:spPr/>
        <p:txBody>
          <a:bodyPr/>
          <a:lstStyle/>
          <a:p>
            <a:r>
              <a:rPr lang="en-US" sz="2800" dirty="0"/>
              <a:t>SMP provides qualitative state program data (called module) and facility-based quantitative data (called template)</a:t>
            </a:r>
          </a:p>
          <a:p>
            <a:r>
              <a:rPr lang="en-US" sz="2800" dirty="0"/>
              <a:t>The </a:t>
            </a:r>
            <a:r>
              <a:rPr lang="en-US" sz="2800" u="sng" dirty="0"/>
              <a:t>module</a:t>
            </a:r>
            <a:r>
              <a:rPr lang="en-US" sz="2800" dirty="0"/>
              <a:t> includes information on state and local planning goals and specific materials management strategies. </a:t>
            </a:r>
          </a:p>
          <a:p>
            <a:r>
              <a:rPr lang="en-US" sz="2800" dirty="0"/>
              <a:t>The </a:t>
            </a:r>
            <a:r>
              <a:rPr lang="en-US" sz="2800" u="sng" dirty="0"/>
              <a:t>template</a:t>
            </a:r>
            <a:r>
              <a:rPr lang="en-US" sz="2800" dirty="0"/>
              <a:t> consists of 15 questions that allows states to share information.  </a:t>
            </a:r>
          </a:p>
        </p:txBody>
      </p:sp>
    </p:spTree>
    <p:extLst>
      <p:ext uri="{BB962C8B-B14F-4D97-AF65-F5344CB8AC3E}">
        <p14:creationId xmlns:p14="http://schemas.microsoft.com/office/powerpoint/2010/main" val="3489108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209800" y="609601"/>
          <a:ext cx="7829550" cy="5129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7281177" y="2221339"/>
            <a:ext cx="235481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Provides Programmatic/ Qualitative information for all 50 States</a:t>
            </a:r>
          </a:p>
        </p:txBody>
      </p:sp>
      <p:sp>
        <p:nvSpPr>
          <p:cNvPr id="11" name="Rectangle 10"/>
          <p:cNvSpPr/>
          <p:nvPr/>
        </p:nvSpPr>
        <p:spPr>
          <a:xfrm>
            <a:off x="6273929" y="918896"/>
            <a:ext cx="2015948" cy="828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States submit Quantitative Data: Recycling, Disposal, and SMM information</a:t>
            </a:r>
          </a:p>
        </p:txBody>
      </p:sp>
      <p:sp>
        <p:nvSpPr>
          <p:cNvPr id="12" name="Rectangle 11"/>
          <p:cNvSpPr/>
          <p:nvPr/>
        </p:nvSpPr>
        <p:spPr>
          <a:xfrm rot="10800000" flipV="1">
            <a:off x="8286031" y="3914345"/>
            <a:ext cx="1449238" cy="608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States provide yearly feedback to the SMP</a:t>
            </a:r>
          </a:p>
        </p:txBody>
      </p:sp>
      <p:sp>
        <p:nvSpPr>
          <p:cNvPr id="13" name="Rectangle 12"/>
          <p:cNvSpPr/>
          <p:nvPr/>
        </p:nvSpPr>
        <p:spPr>
          <a:xfrm rot="10800000" flipV="1">
            <a:off x="6819665" y="4826580"/>
            <a:ext cx="1449238" cy="608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Re-TRAC pulls from US Census Bureau</a:t>
            </a:r>
          </a:p>
        </p:txBody>
      </p:sp>
      <p:sp>
        <p:nvSpPr>
          <p:cNvPr id="3" name="Slide Number Placeholder 2"/>
          <p:cNvSpPr>
            <a:spLocks noGrp="1"/>
          </p:cNvSpPr>
          <p:nvPr>
            <p:ph type="sldNum" sz="quarter" idx="4294967295"/>
          </p:nvPr>
        </p:nvSpPr>
        <p:spPr/>
        <p:txBody>
          <a:bodyPr/>
          <a:lstStyle/>
          <a:p>
            <a:endParaRPr lang="en-US" dirty="0">
              <a:solidFill>
                <a:prstClr val="black"/>
              </a:solidFill>
            </a:endParaRPr>
          </a:p>
          <a:p>
            <a:endParaRPr lang="en-US" dirty="0">
              <a:solidFill>
                <a:prstClr val="black"/>
              </a:solidFill>
            </a:endParaRPr>
          </a:p>
        </p:txBody>
      </p:sp>
      <p:sp>
        <p:nvSpPr>
          <p:cNvPr id="10" name="Slide Number Placeholder 3"/>
          <p:cNvSpPr txBox="1">
            <a:spLocks/>
          </p:cNvSpPr>
          <p:nvPr/>
        </p:nvSpPr>
        <p:spPr>
          <a:xfrm>
            <a:off x="8096250" y="573881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prstClr val="black">
                    <a:tint val="75000"/>
                  </a:prstClr>
                </a:solidFill>
              </a:rPr>
              <a:t>5</a:t>
            </a:r>
          </a:p>
        </p:txBody>
      </p:sp>
    </p:spTree>
    <p:extLst>
      <p:ext uri="{BB962C8B-B14F-4D97-AF65-F5344CB8AC3E}">
        <p14:creationId xmlns:p14="http://schemas.microsoft.com/office/powerpoint/2010/main" val="1584803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505200" y="685800"/>
            <a:ext cx="5410200" cy="5158952"/>
          </a:xfrm>
          <a:prstGeom prst="rect">
            <a:avLst/>
          </a:prstGeom>
        </p:spPr>
      </p:pic>
    </p:spTree>
    <p:extLst>
      <p:ext uri="{BB962C8B-B14F-4D97-AF65-F5344CB8AC3E}">
        <p14:creationId xmlns:p14="http://schemas.microsoft.com/office/powerpoint/2010/main" val="252118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a:t>The Louisiana Recycling Coalition is a membership based network of individuals and representatives from government, industry, and non-profit entities that support environmental stewardship through materials reduction, reuse, and recycling in Louisiana. </a:t>
            </a:r>
            <a:r>
              <a:rPr lang="en-US" dirty="0" smtClean="0"/>
              <a:t>The </a:t>
            </a:r>
            <a:r>
              <a:rPr lang="en-US" dirty="0"/>
              <a:t>Louisiana Recycling Coalition provides advocacy, information, technical support, networking, and educational opportunities for and about recycling in partnership with local, state, regional and national organizations.</a:t>
            </a:r>
          </a:p>
          <a:p>
            <a:endParaRPr lang="en-US" dirty="0"/>
          </a:p>
        </p:txBody>
      </p:sp>
    </p:spTree>
    <p:extLst>
      <p:ext uri="{BB962C8B-B14F-4D97-AF65-F5344CB8AC3E}">
        <p14:creationId xmlns:p14="http://schemas.microsoft.com/office/powerpoint/2010/main" val="2778062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B050"/>
                </a:solidFill>
              </a:rPr>
              <a:t>How to Participate</a:t>
            </a:r>
          </a:p>
        </p:txBody>
      </p:sp>
      <p:sp>
        <p:nvSpPr>
          <p:cNvPr id="3" name="Content Placeholder 2"/>
          <p:cNvSpPr>
            <a:spLocks noGrp="1"/>
          </p:cNvSpPr>
          <p:nvPr>
            <p:ph idx="1"/>
          </p:nvPr>
        </p:nvSpPr>
        <p:spPr>
          <a:xfrm>
            <a:off x="2286000" y="1219201"/>
            <a:ext cx="7924800" cy="4906963"/>
          </a:xfrm>
        </p:spPr>
        <p:txBody>
          <a:bodyPr/>
          <a:lstStyle/>
          <a:p>
            <a:r>
              <a:rPr lang="en-US" dirty="0"/>
              <a:t>Must have state email address</a:t>
            </a:r>
          </a:p>
          <a:p>
            <a:r>
              <a:rPr lang="en-US" dirty="0"/>
              <a:t>Create a </a:t>
            </a:r>
            <a:r>
              <a:rPr lang="en-US" u="sng" dirty="0"/>
              <a:t>free</a:t>
            </a:r>
            <a:r>
              <a:rPr lang="en-US" dirty="0"/>
              <a:t> Re-TRAC Connect Account</a:t>
            </a:r>
          </a:p>
          <a:p>
            <a:pPr lvl="1"/>
            <a:r>
              <a:rPr lang="en-US" sz="3200" dirty="0">
                <a:solidFill>
                  <a:schemeClr val="accent1"/>
                </a:solidFill>
              </a:rPr>
              <a:t>https://coonect.re-trac.com </a:t>
            </a:r>
          </a:p>
          <a:p>
            <a:r>
              <a:rPr lang="en-US" dirty="0"/>
              <a:t>Log into Re-TRAC Connect and click “Programs”</a:t>
            </a:r>
          </a:p>
          <a:p>
            <a:r>
              <a:rPr lang="en-US" dirty="0"/>
              <a:t>Select “State Measurement Program”</a:t>
            </a:r>
          </a:p>
          <a:p>
            <a:r>
              <a:rPr lang="en-US" dirty="0"/>
              <a:t>Click “Join”</a:t>
            </a:r>
          </a:p>
        </p:txBody>
      </p:sp>
    </p:spTree>
    <p:extLst>
      <p:ext uri="{BB962C8B-B14F-4D97-AF65-F5344CB8AC3E}">
        <p14:creationId xmlns:p14="http://schemas.microsoft.com/office/powerpoint/2010/main" val="471871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B050"/>
                </a:solidFill>
              </a:rPr>
              <a:t>How to Participate</a:t>
            </a:r>
          </a:p>
        </p:txBody>
      </p:sp>
      <p:pic>
        <p:nvPicPr>
          <p:cNvPr id="5" name="Picture 4"/>
          <p:cNvPicPr>
            <a:picLocks noChangeAspect="1"/>
          </p:cNvPicPr>
          <p:nvPr/>
        </p:nvPicPr>
        <p:blipFill>
          <a:blip r:embed="rId3"/>
          <a:stretch>
            <a:fillRect/>
          </a:stretch>
        </p:blipFill>
        <p:spPr>
          <a:xfrm>
            <a:off x="1524000" y="1050264"/>
            <a:ext cx="9144000" cy="4283737"/>
          </a:xfrm>
          <a:prstGeom prst="rect">
            <a:avLst/>
          </a:prstGeom>
          <a:ln>
            <a:solidFill>
              <a:schemeClr val="tx1"/>
            </a:solidFill>
          </a:ln>
        </p:spPr>
      </p:pic>
    </p:spTree>
    <p:extLst>
      <p:ext uri="{BB962C8B-B14F-4D97-AF65-F5344CB8AC3E}">
        <p14:creationId xmlns:p14="http://schemas.microsoft.com/office/powerpoint/2010/main" val="3809728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83167"/>
            <a:ext cx="8229600" cy="1143000"/>
          </a:xfrm>
        </p:spPr>
        <p:txBody>
          <a:bodyPr/>
          <a:lstStyle/>
          <a:p>
            <a:r>
              <a:rPr lang="en-US" b="1" dirty="0">
                <a:solidFill>
                  <a:srgbClr val="00B050"/>
                </a:solidFill>
              </a:rPr>
              <a:t>Thank you! </a:t>
            </a:r>
          </a:p>
        </p:txBody>
      </p:sp>
      <p:sp>
        <p:nvSpPr>
          <p:cNvPr id="3" name="TextBox 2"/>
          <p:cNvSpPr txBox="1"/>
          <p:nvPr/>
        </p:nvSpPr>
        <p:spPr>
          <a:xfrm>
            <a:off x="3238500" y="2426168"/>
            <a:ext cx="5715000" cy="2554545"/>
          </a:xfrm>
          <a:prstGeom prst="rect">
            <a:avLst/>
          </a:prstGeom>
          <a:noFill/>
        </p:spPr>
        <p:txBody>
          <a:bodyPr wrap="square" rtlCol="0">
            <a:spAutoFit/>
          </a:bodyPr>
          <a:lstStyle/>
          <a:p>
            <a:pPr algn="ctr"/>
            <a:r>
              <a:rPr lang="en-US" sz="3200" dirty="0">
                <a:solidFill>
                  <a:prstClr val="black"/>
                </a:solidFill>
              </a:rPr>
              <a:t>Visit us at:</a:t>
            </a:r>
          </a:p>
          <a:p>
            <a:pPr algn="ctr"/>
            <a:r>
              <a:rPr lang="en-US" sz="3200" dirty="0">
                <a:solidFill>
                  <a:srgbClr val="0F6FC6"/>
                </a:solidFill>
              </a:rPr>
              <a:t>http://www.epa.gov/smm</a:t>
            </a:r>
          </a:p>
          <a:p>
            <a:pPr algn="ctr"/>
            <a:endParaRPr lang="en-US" sz="3200" dirty="0">
              <a:solidFill>
                <a:srgbClr val="0F6FC6"/>
              </a:solidFill>
            </a:endParaRPr>
          </a:p>
          <a:p>
            <a:pPr algn="ctr"/>
            <a:r>
              <a:rPr lang="en-US" sz="3200" dirty="0">
                <a:solidFill>
                  <a:prstClr val="black"/>
                </a:solidFill>
              </a:rPr>
              <a:t>Questions?</a:t>
            </a:r>
            <a:r>
              <a:rPr lang="en-US" dirty="0">
                <a:solidFill>
                  <a:prstClr val="black"/>
                </a:solidFill>
              </a:rPr>
              <a:t> </a:t>
            </a:r>
            <a:r>
              <a:rPr lang="en-US" sz="3200" dirty="0">
                <a:solidFill>
                  <a:srgbClr val="0F6FC6"/>
                </a:solidFill>
              </a:rPr>
              <a:t>ORCRMeasurement@epa.gov</a:t>
            </a:r>
          </a:p>
        </p:txBody>
      </p:sp>
    </p:spTree>
    <p:extLst>
      <p:ext uri="{BB962C8B-B14F-4D97-AF65-F5344CB8AC3E}">
        <p14:creationId xmlns:p14="http://schemas.microsoft.com/office/powerpoint/2010/main" val="3460705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Introduction</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Don Caffery – LDEQ</a:t>
            </a:r>
          </a:p>
          <a:p>
            <a:pPr lvl="1"/>
            <a:r>
              <a:rPr lang="en-US" dirty="0"/>
              <a:t>Presents previously unpublished state-wide recycling </a:t>
            </a:r>
            <a:r>
              <a:rPr lang="en-US" dirty="0" smtClean="0"/>
              <a:t>statistics and investigates the need for improvement in recycling reporting in Louisiana.</a:t>
            </a:r>
            <a:r>
              <a:rPr lang="en-US" dirty="0"/>
              <a:t/>
            </a:r>
            <a:br>
              <a:rPr lang="en-US" dirty="0"/>
            </a:br>
            <a:endParaRPr lang="en-US" dirty="0"/>
          </a:p>
        </p:txBody>
      </p:sp>
    </p:spTree>
    <p:extLst>
      <p:ext uri="{BB962C8B-B14F-4D97-AF65-F5344CB8AC3E}">
        <p14:creationId xmlns:p14="http://schemas.microsoft.com/office/powerpoint/2010/main" val="917516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Coming to Grips with Recycling Measurement at the State Level</a:t>
            </a:r>
            <a:endParaRPr lang="en-US" dirty="0"/>
          </a:p>
        </p:txBody>
      </p:sp>
      <p:sp>
        <p:nvSpPr>
          <p:cNvPr id="3" name="Subtitle 2"/>
          <p:cNvSpPr>
            <a:spLocks noGrp="1"/>
          </p:cNvSpPr>
          <p:nvPr>
            <p:ph type="subTitle" idx="1"/>
          </p:nvPr>
        </p:nvSpPr>
        <p:spPr/>
        <p:txBody>
          <a:bodyPr>
            <a:normAutofit lnSpcReduction="10000"/>
          </a:bodyPr>
          <a:lstStyle/>
          <a:p>
            <a:r>
              <a:rPr lang="en-US" dirty="0" smtClean="0"/>
              <a:t>Don Caffery</a:t>
            </a:r>
          </a:p>
          <a:p>
            <a:r>
              <a:rPr lang="en-US" dirty="0" smtClean="0"/>
              <a:t>Solid Waste Permits Engineer</a:t>
            </a:r>
          </a:p>
          <a:p>
            <a:r>
              <a:rPr lang="en-US" dirty="0" smtClean="0"/>
              <a:t>Louisiana Department of </a:t>
            </a:r>
          </a:p>
          <a:p>
            <a:r>
              <a:rPr lang="en-US" dirty="0" smtClean="0"/>
              <a:t>Environmental Quality</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505" y="4953000"/>
            <a:ext cx="1211203" cy="1280160"/>
          </a:xfrm>
          <a:prstGeom prst="rect">
            <a:avLst/>
          </a:prstGeom>
        </p:spPr>
      </p:pic>
      <p:sp>
        <p:nvSpPr>
          <p:cNvPr id="5" name="Slide Number Placeholder 4"/>
          <p:cNvSpPr>
            <a:spLocks noGrp="1"/>
          </p:cNvSpPr>
          <p:nvPr>
            <p:ph type="sldNum" sz="quarter" idx="12"/>
          </p:nvPr>
        </p:nvSpPr>
        <p:spPr/>
        <p:txBody>
          <a:bodyPr/>
          <a:lstStyle/>
          <a:p>
            <a:fld id="{687D7A59-36E2-48B9-B146-C1E59501F63F}" type="slidenum">
              <a:rPr lang="en-US" smtClean="0">
                <a:solidFill>
                  <a:srgbClr val="073E87"/>
                </a:solidFill>
              </a:rPr>
              <a:pPr/>
              <a:t>34</a:t>
            </a:fld>
            <a:endParaRPr lang="en-US">
              <a:solidFill>
                <a:srgbClr val="073E87"/>
              </a:solidFill>
            </a:endParaRPr>
          </a:p>
        </p:txBody>
      </p:sp>
    </p:spTree>
    <p:extLst>
      <p:ext uri="{BB962C8B-B14F-4D97-AF65-F5344CB8AC3E}">
        <p14:creationId xmlns:p14="http://schemas.microsoft.com/office/powerpoint/2010/main" val="1643154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Annual Recycling Report</a:t>
            </a:r>
            <a:endParaRPr lang="en-US" dirty="0"/>
          </a:p>
        </p:txBody>
      </p:sp>
      <p:sp>
        <p:nvSpPr>
          <p:cNvPr id="2" name="Content Placeholder 1"/>
          <p:cNvSpPr>
            <a:spLocks noGrp="1"/>
          </p:cNvSpPr>
          <p:nvPr>
            <p:ph idx="1"/>
          </p:nvPr>
        </p:nvSpPr>
        <p:spPr/>
        <p:txBody>
          <a:bodyPr>
            <a:normAutofit/>
          </a:bodyPr>
          <a:lstStyle/>
          <a:p>
            <a:r>
              <a:rPr lang="en-US" dirty="0" smtClean="0"/>
              <a:t>DEQ is required by law to compile a report each year on resource recovery and recycling programs in the parishes and municipalities in the state</a:t>
            </a:r>
          </a:p>
          <a:p>
            <a:r>
              <a:rPr lang="en-US" dirty="0" smtClean="0"/>
              <a:t>25% waste reduction goal, other specifics in regulation LAC 33:VII.10307</a:t>
            </a:r>
          </a:p>
          <a:p>
            <a:r>
              <a:rPr lang="en-US" dirty="0"/>
              <a:t>Our statewide report to the Legislature is a compilation of the parish and city report forms that we receive</a:t>
            </a:r>
          </a:p>
          <a:p>
            <a:r>
              <a:rPr lang="en-US" dirty="0" smtClean="0"/>
              <a:t>Presently we are asking for the information by October 1, for the preceding year</a:t>
            </a: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rPr>
              <a:pPr/>
              <a:t>35</a:t>
            </a:fld>
            <a:endParaRPr lang="en-US">
              <a:solidFill>
                <a:srgbClr val="073E87"/>
              </a:solidFill>
            </a:endParaRPr>
          </a:p>
        </p:txBody>
      </p:sp>
    </p:spTree>
    <p:extLst>
      <p:ext uri="{BB962C8B-B14F-4D97-AF65-F5344CB8AC3E}">
        <p14:creationId xmlns:p14="http://schemas.microsoft.com/office/powerpoint/2010/main" val="1383416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solidFill>
                  <a:srgbClr val="073E87"/>
                </a:solidFill>
              </a:rPr>
              <a:pPr/>
              <a:t>36</a:t>
            </a:fld>
            <a:endParaRPr lang="en-US">
              <a:solidFill>
                <a:srgbClr val="073E87"/>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148296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solidFill>
                  <a:srgbClr val="073E87"/>
                </a:solidFill>
              </a:rPr>
              <a:pPr/>
              <a:t>37</a:t>
            </a:fld>
            <a:endParaRPr lang="en-US">
              <a:solidFill>
                <a:srgbClr val="073E87"/>
              </a:solidFill>
            </a:endParaRPr>
          </a:p>
        </p:txBody>
      </p:sp>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627" y="274320"/>
            <a:ext cx="7164166" cy="6583680"/>
          </a:xfrm>
          <a:prstGeom prst="rect">
            <a:avLst/>
          </a:prstGeom>
        </p:spPr>
      </p:pic>
    </p:spTree>
    <p:extLst>
      <p:ext uri="{BB962C8B-B14F-4D97-AF65-F5344CB8AC3E}">
        <p14:creationId xmlns:p14="http://schemas.microsoft.com/office/powerpoint/2010/main" val="1533370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30 parishes (47 %) and 4 cities reported for 2015, representing 66% of Louisiana population</a:t>
            </a:r>
          </a:p>
          <a:p>
            <a:pPr lvl="2"/>
            <a:r>
              <a:rPr lang="en-US" dirty="0" smtClean="0"/>
              <a:t>Only 36% of population represented in 2014 report</a:t>
            </a:r>
          </a:p>
          <a:p>
            <a:r>
              <a:rPr lang="en-US" dirty="0" smtClean="0"/>
              <a:t>7 parishes reported no recycling activities</a:t>
            </a:r>
          </a:p>
          <a:p>
            <a:r>
              <a:rPr lang="en-US" dirty="0" smtClean="0"/>
              <a:t>34 parishes did not report</a:t>
            </a:r>
          </a:p>
          <a:p>
            <a:r>
              <a:rPr lang="en-US" dirty="0" smtClean="0"/>
              <a:t>2015 report first one to report the overall recycling rate for the state: 7.4%</a:t>
            </a:r>
          </a:p>
          <a:p>
            <a:endParaRPr lang="en-US" dirty="0" smtClean="0"/>
          </a:p>
        </p:txBody>
      </p:sp>
      <p:sp>
        <p:nvSpPr>
          <p:cNvPr id="3" name="Title 2"/>
          <p:cNvSpPr>
            <a:spLocks noGrp="1"/>
          </p:cNvSpPr>
          <p:nvPr>
            <p:ph type="title"/>
          </p:nvPr>
        </p:nvSpPr>
        <p:spPr/>
        <p:txBody>
          <a:bodyPr>
            <a:normAutofit/>
          </a:bodyPr>
          <a:lstStyle/>
          <a:p>
            <a:r>
              <a:rPr lang="en-US" dirty="0" smtClean="0"/>
              <a:t>Highlights of 2015 Report</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rPr>
              <a:pPr/>
              <a:t>38</a:t>
            </a:fld>
            <a:endParaRPr lang="en-US">
              <a:solidFill>
                <a:srgbClr val="073E87"/>
              </a:solidFill>
            </a:endParaRPr>
          </a:p>
        </p:txBody>
      </p:sp>
    </p:spTree>
    <p:extLst>
      <p:ext uri="{BB962C8B-B14F-4D97-AF65-F5344CB8AC3E}">
        <p14:creationId xmlns:p14="http://schemas.microsoft.com/office/powerpoint/2010/main" val="2493677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solidFill>
                  <a:srgbClr val="073E87"/>
                </a:solidFill>
              </a:rPr>
              <a:pPr/>
              <a:t>39</a:t>
            </a:fld>
            <a:endParaRPr lang="en-US">
              <a:solidFill>
                <a:srgbClr val="073E87"/>
              </a:solidFill>
            </a:endParaRPr>
          </a:p>
        </p:txBody>
      </p:sp>
      <p:graphicFrame>
        <p:nvGraphicFramePr>
          <p:cNvPr id="5" name="Table 4"/>
          <p:cNvGraphicFramePr>
            <a:graphicFrameLocks noGrp="1"/>
          </p:cNvGraphicFramePr>
          <p:nvPr/>
        </p:nvGraphicFramePr>
        <p:xfrm>
          <a:off x="3048000" y="609599"/>
          <a:ext cx="6096000" cy="6038307"/>
        </p:xfrm>
        <a:graphic>
          <a:graphicData uri="http://schemas.openxmlformats.org/drawingml/2006/table">
            <a:tbl>
              <a:tblPr firstRow="1" bandRow="1">
                <a:tableStyleId>{5C22544A-7EE6-4342-B048-85BDC9FD1C3A}</a:tableStyleId>
              </a:tblPr>
              <a:tblGrid>
                <a:gridCol w="1524000"/>
                <a:gridCol w="1524000"/>
                <a:gridCol w="1524000"/>
                <a:gridCol w="1524000"/>
              </a:tblGrid>
              <a:tr h="427083">
                <a:tc>
                  <a:txBody>
                    <a:bodyPr/>
                    <a:lstStyle/>
                    <a:p>
                      <a:pPr algn="ctr"/>
                      <a:r>
                        <a:rPr lang="en-US" dirty="0" smtClean="0"/>
                        <a:t>Parish</a:t>
                      </a:r>
                      <a:r>
                        <a:rPr lang="en-US" baseline="0" dirty="0" smtClean="0"/>
                        <a:t> or City</a:t>
                      </a:r>
                      <a:endParaRPr lang="en-US" dirty="0"/>
                    </a:p>
                  </a:txBody>
                  <a:tcPr/>
                </a:tc>
                <a:tc>
                  <a:txBody>
                    <a:bodyPr/>
                    <a:lstStyle/>
                    <a:p>
                      <a:pPr algn="ctr"/>
                      <a:r>
                        <a:rPr lang="en-US" dirty="0" smtClean="0"/>
                        <a:t>Curbside</a:t>
                      </a:r>
                      <a:endParaRPr lang="en-US" dirty="0"/>
                    </a:p>
                  </a:txBody>
                  <a:tcPr/>
                </a:tc>
                <a:tc>
                  <a:txBody>
                    <a:bodyPr/>
                    <a:lstStyle/>
                    <a:p>
                      <a:pPr algn="ctr"/>
                      <a:r>
                        <a:rPr lang="en-US" dirty="0" err="1" smtClean="0"/>
                        <a:t>Dropoff</a:t>
                      </a:r>
                      <a:endParaRPr lang="en-US" dirty="0"/>
                    </a:p>
                  </a:txBody>
                  <a:tcPr/>
                </a:tc>
                <a:tc>
                  <a:txBody>
                    <a:bodyPr/>
                    <a:lstStyle/>
                    <a:p>
                      <a:pPr algn="ctr"/>
                      <a:r>
                        <a:rPr lang="en-US" dirty="0" smtClean="0"/>
                        <a:t>HHW</a:t>
                      </a:r>
                      <a:endParaRPr lang="en-US" dirty="0"/>
                    </a:p>
                  </a:txBody>
                  <a:tcPr/>
                </a:tc>
              </a:tr>
              <a:tr h="427083">
                <a:tc>
                  <a:txBody>
                    <a:bodyPr/>
                    <a:lstStyle/>
                    <a:p>
                      <a:r>
                        <a:rPr lang="en-US" dirty="0" smtClean="0"/>
                        <a:t>Ascension</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427083">
                <a:tc>
                  <a:txBody>
                    <a:bodyPr/>
                    <a:lstStyle/>
                    <a:p>
                      <a:r>
                        <a:rPr lang="en-US" dirty="0" smtClean="0"/>
                        <a:t>Assumption</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427083">
                <a:tc>
                  <a:txBody>
                    <a:bodyPr/>
                    <a:lstStyle/>
                    <a:p>
                      <a:r>
                        <a:rPr lang="en-US" dirty="0" smtClean="0"/>
                        <a:t>Avoyelles</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r>
              <a:tr h="427083">
                <a:tc>
                  <a:txBody>
                    <a:bodyPr/>
                    <a:lstStyle/>
                    <a:p>
                      <a:r>
                        <a:rPr lang="en-US" dirty="0" smtClean="0"/>
                        <a:t>Beauregard</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r>
              <a:tr h="427083">
                <a:tc>
                  <a:txBody>
                    <a:bodyPr/>
                    <a:lstStyle/>
                    <a:p>
                      <a:r>
                        <a:rPr lang="en-US" dirty="0" smtClean="0"/>
                        <a:t>Bossier</a:t>
                      </a:r>
                      <a:r>
                        <a:rPr lang="en-US" baseline="0" dirty="0" smtClean="0"/>
                        <a:t> City</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427083">
                <a:tc>
                  <a:txBody>
                    <a:bodyPr/>
                    <a:lstStyle/>
                    <a:p>
                      <a:r>
                        <a:rPr lang="en-US" dirty="0" smtClean="0"/>
                        <a:t>Caddo (outside Shreveport)</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427083">
                <a:tc>
                  <a:txBody>
                    <a:bodyPr/>
                    <a:lstStyle/>
                    <a:p>
                      <a:r>
                        <a:rPr lang="en-US" dirty="0" smtClean="0"/>
                        <a:t>Calcasieu</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427083">
                <a:tc>
                  <a:txBody>
                    <a:bodyPr/>
                    <a:lstStyle/>
                    <a:p>
                      <a:r>
                        <a:rPr lang="en-US" dirty="0" smtClean="0"/>
                        <a:t>Catahoula</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r>
              <a:tr h="427083">
                <a:tc>
                  <a:txBody>
                    <a:bodyPr/>
                    <a:lstStyle/>
                    <a:p>
                      <a:r>
                        <a:rPr lang="en-US" dirty="0" smtClean="0"/>
                        <a:t>Concordia</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r>
              <a:tr h="427083">
                <a:tc>
                  <a:txBody>
                    <a:bodyPr/>
                    <a:lstStyle/>
                    <a:p>
                      <a:r>
                        <a:rPr lang="en-US" dirty="0" smtClean="0"/>
                        <a:t>City of Covington</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r>
              <a:tr h="427083">
                <a:tc>
                  <a:txBody>
                    <a:bodyPr/>
                    <a:lstStyle/>
                    <a:p>
                      <a:r>
                        <a:rPr lang="en-US" dirty="0" smtClean="0"/>
                        <a:t>East Baton Rouge</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 (twice/yr)</a:t>
                      </a:r>
                      <a:endParaRPr lang="en-US" dirty="0"/>
                    </a:p>
                  </a:txBody>
                  <a:tcPr/>
                </a:tc>
              </a:tr>
            </a:tbl>
          </a:graphicData>
        </a:graphic>
      </p:graphicFrame>
    </p:spTree>
    <p:extLst>
      <p:ext uri="{BB962C8B-B14F-4D97-AF65-F5344CB8AC3E}">
        <p14:creationId xmlns:p14="http://schemas.microsoft.com/office/powerpoint/2010/main" val="372826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Committee Overview</a:t>
            </a:r>
            <a:endParaRPr lang="en-US" sz="4800" dirty="0"/>
          </a:p>
        </p:txBody>
      </p:sp>
      <p:sp>
        <p:nvSpPr>
          <p:cNvPr id="3" name="Content Placeholder 2"/>
          <p:cNvSpPr>
            <a:spLocks noGrp="1"/>
          </p:cNvSpPr>
          <p:nvPr>
            <p:ph sz="quarter" idx="1"/>
          </p:nvPr>
        </p:nvSpPr>
        <p:spPr/>
        <p:txBody>
          <a:bodyPr>
            <a:normAutofit fontScale="70000" lnSpcReduction="20000"/>
          </a:bodyPr>
          <a:lstStyle/>
          <a:p>
            <a:pPr lvl="1"/>
            <a:r>
              <a:rPr lang="en-US" sz="2800" dirty="0" smtClean="0"/>
              <a:t>Recycling </a:t>
            </a:r>
            <a:r>
              <a:rPr lang="en-US" sz="2800" dirty="0"/>
              <a:t>Infrastructure: </a:t>
            </a:r>
            <a:endParaRPr lang="en-US" sz="2800" dirty="0" smtClean="0"/>
          </a:p>
          <a:p>
            <a:pPr lvl="2"/>
            <a:r>
              <a:rPr lang="en-US" sz="2600" dirty="0" smtClean="0"/>
              <a:t>Researches </a:t>
            </a:r>
            <a:r>
              <a:rPr lang="en-US" sz="2600" dirty="0"/>
              <a:t>current recycling metrics (tonnages, distance traveled, etc.) to set goals and find appropriate technology to warrant new and more localized MRFs, transfer stations, and hauling contracts. </a:t>
            </a:r>
          </a:p>
          <a:p>
            <a:pPr lvl="1"/>
            <a:endParaRPr lang="en-US" sz="2800" dirty="0" smtClean="0"/>
          </a:p>
          <a:p>
            <a:pPr lvl="1"/>
            <a:r>
              <a:rPr lang="en-US" sz="2800" dirty="0" smtClean="0"/>
              <a:t>Industry Development</a:t>
            </a:r>
          </a:p>
          <a:p>
            <a:pPr lvl="2"/>
            <a:r>
              <a:rPr lang="en-US" sz="2800" dirty="0"/>
              <a:t>Supports and reports upon the establishment of end market processors for recyclable commodities</a:t>
            </a:r>
            <a:r>
              <a:rPr lang="en-US" sz="2800" dirty="0" smtClean="0"/>
              <a:t>.</a:t>
            </a:r>
            <a:endParaRPr lang="en-US" sz="2600" dirty="0"/>
          </a:p>
          <a:p>
            <a:pPr lvl="1"/>
            <a:endParaRPr lang="en-US" sz="2800" dirty="0" smtClean="0"/>
          </a:p>
          <a:p>
            <a:pPr lvl="1"/>
            <a:r>
              <a:rPr lang="en-US" sz="2800" dirty="0" smtClean="0"/>
              <a:t>Education </a:t>
            </a:r>
            <a:r>
              <a:rPr lang="en-US" sz="2800" dirty="0"/>
              <a:t>and Economic </a:t>
            </a:r>
            <a:r>
              <a:rPr lang="en-US" sz="2800" dirty="0" smtClean="0"/>
              <a:t>Information</a:t>
            </a:r>
          </a:p>
          <a:p>
            <a:pPr lvl="2"/>
            <a:r>
              <a:rPr lang="en-US" sz="2800" dirty="0"/>
              <a:t>Creates Louisiana specific recycling educational material which includes information about the actual cost of recycling. </a:t>
            </a:r>
            <a:endParaRPr lang="en-US" sz="2600" dirty="0" smtClean="0"/>
          </a:p>
          <a:p>
            <a:pPr lvl="1"/>
            <a:endParaRPr lang="en-US" sz="2800" dirty="0" smtClean="0"/>
          </a:p>
          <a:p>
            <a:pPr lvl="1"/>
            <a:r>
              <a:rPr lang="en-US" sz="2800" dirty="0" smtClean="0"/>
              <a:t>State Policy</a:t>
            </a:r>
          </a:p>
          <a:p>
            <a:pPr lvl="2"/>
            <a:r>
              <a:rPr lang="en-US" sz="2800" dirty="0" smtClean="0"/>
              <a:t>Works </a:t>
            </a:r>
            <a:r>
              <a:rPr lang="en-US" sz="2800" dirty="0"/>
              <a:t>with state agencies to improve reporting and measurements for diversion rates, and found state-wide programs for Regular and hard to recycle materials.</a:t>
            </a:r>
          </a:p>
          <a:p>
            <a:pPr lvl="1"/>
            <a:endParaRPr lang="en-US" sz="2800" dirty="0"/>
          </a:p>
          <a:p>
            <a:endParaRPr lang="en-US" dirty="0"/>
          </a:p>
        </p:txBody>
      </p:sp>
    </p:spTree>
    <p:extLst>
      <p:ext uri="{BB962C8B-B14F-4D97-AF65-F5344CB8AC3E}">
        <p14:creationId xmlns:p14="http://schemas.microsoft.com/office/powerpoint/2010/main" val="7980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solidFill>
                  <a:srgbClr val="073E87"/>
                </a:solidFill>
              </a:rPr>
              <a:pPr/>
              <a:t>40</a:t>
            </a:fld>
            <a:endParaRPr lang="en-US">
              <a:solidFill>
                <a:srgbClr val="073E87"/>
              </a:solidFill>
            </a:endParaRPr>
          </a:p>
        </p:txBody>
      </p:sp>
      <p:graphicFrame>
        <p:nvGraphicFramePr>
          <p:cNvPr id="5" name="Table 4"/>
          <p:cNvGraphicFramePr>
            <a:graphicFrameLocks noGrp="1"/>
          </p:cNvGraphicFramePr>
          <p:nvPr/>
        </p:nvGraphicFramePr>
        <p:xfrm>
          <a:off x="3048000" y="228599"/>
          <a:ext cx="6096000" cy="6180284"/>
        </p:xfrm>
        <a:graphic>
          <a:graphicData uri="http://schemas.openxmlformats.org/drawingml/2006/table">
            <a:tbl>
              <a:tblPr firstRow="1" bandRow="1">
                <a:tableStyleId>{5C22544A-7EE6-4342-B048-85BDC9FD1C3A}</a:tableStyleId>
              </a:tblPr>
              <a:tblGrid>
                <a:gridCol w="1524000"/>
                <a:gridCol w="1524000"/>
                <a:gridCol w="1524000"/>
                <a:gridCol w="1524000"/>
              </a:tblGrid>
              <a:tr h="453108">
                <a:tc>
                  <a:txBody>
                    <a:bodyPr/>
                    <a:lstStyle/>
                    <a:p>
                      <a:pPr algn="ctr"/>
                      <a:r>
                        <a:rPr lang="en-US" dirty="0" smtClean="0"/>
                        <a:t>Parish</a:t>
                      </a:r>
                      <a:r>
                        <a:rPr lang="en-US" baseline="0" dirty="0" smtClean="0"/>
                        <a:t> or City</a:t>
                      </a:r>
                      <a:endParaRPr lang="en-US" dirty="0"/>
                    </a:p>
                  </a:txBody>
                  <a:tcPr/>
                </a:tc>
                <a:tc>
                  <a:txBody>
                    <a:bodyPr/>
                    <a:lstStyle/>
                    <a:p>
                      <a:pPr algn="ctr"/>
                      <a:r>
                        <a:rPr lang="en-US" dirty="0" smtClean="0"/>
                        <a:t>Curbside</a:t>
                      </a:r>
                      <a:endParaRPr lang="en-US" dirty="0"/>
                    </a:p>
                  </a:txBody>
                  <a:tcPr/>
                </a:tc>
                <a:tc>
                  <a:txBody>
                    <a:bodyPr/>
                    <a:lstStyle/>
                    <a:p>
                      <a:pPr algn="ctr"/>
                      <a:r>
                        <a:rPr lang="en-US" dirty="0" err="1" smtClean="0"/>
                        <a:t>Dropoff</a:t>
                      </a:r>
                      <a:endParaRPr lang="en-US" dirty="0"/>
                    </a:p>
                  </a:txBody>
                  <a:tcPr/>
                </a:tc>
                <a:tc>
                  <a:txBody>
                    <a:bodyPr/>
                    <a:lstStyle/>
                    <a:p>
                      <a:pPr algn="ctr"/>
                      <a:r>
                        <a:rPr lang="en-US" dirty="0" smtClean="0"/>
                        <a:t>HHW</a:t>
                      </a:r>
                      <a:endParaRPr lang="en-US" dirty="0"/>
                    </a:p>
                  </a:txBody>
                  <a:tcPr/>
                </a:tc>
              </a:tr>
              <a:tr h="453108">
                <a:tc>
                  <a:txBody>
                    <a:bodyPr/>
                    <a:lstStyle/>
                    <a:p>
                      <a:r>
                        <a:rPr lang="en-US" dirty="0" smtClean="0"/>
                        <a:t>East Feliciana</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453108">
                <a:tc>
                  <a:txBody>
                    <a:bodyPr/>
                    <a:lstStyle/>
                    <a:p>
                      <a:r>
                        <a:rPr lang="en-US" dirty="0" smtClean="0"/>
                        <a:t>Iberville</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453108">
                <a:tc>
                  <a:txBody>
                    <a:bodyPr/>
                    <a:lstStyle/>
                    <a:p>
                      <a:r>
                        <a:rPr lang="en-US" dirty="0" smtClean="0"/>
                        <a:t>Jackson</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970120">
                <a:tc>
                  <a:txBody>
                    <a:bodyPr/>
                    <a:lstStyle/>
                    <a:p>
                      <a:r>
                        <a:rPr lang="en-US" dirty="0" smtClean="0"/>
                        <a:t>Jefferson (</a:t>
                      </a:r>
                      <a:r>
                        <a:rPr lang="en-US" dirty="0" err="1" smtClean="0"/>
                        <a:t>unincorp</a:t>
                      </a:r>
                      <a:r>
                        <a:rPr lang="en-US" dirty="0" smtClean="0"/>
                        <a:t>.</a:t>
                      </a:r>
                      <a:r>
                        <a:rPr lang="en-US" baseline="0" dirty="0" smtClean="0"/>
                        <a:t> Areas)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r>
                        <a:rPr lang="en-US" baseline="0" dirty="0" smtClean="0"/>
                        <a:t> (twice/yr)</a:t>
                      </a:r>
                      <a:endParaRPr lang="en-US" dirty="0" smtClean="0"/>
                    </a:p>
                  </a:txBody>
                  <a:tcPr/>
                </a:tc>
              </a:tr>
              <a:tr h="453108">
                <a:tc>
                  <a:txBody>
                    <a:bodyPr/>
                    <a:lstStyle/>
                    <a:p>
                      <a:r>
                        <a:rPr lang="en-US" dirty="0" smtClean="0"/>
                        <a:t>Lafourche</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679084">
                <a:tc>
                  <a:txBody>
                    <a:bodyPr/>
                    <a:lstStyle/>
                    <a:p>
                      <a:r>
                        <a:rPr lang="en-US" dirty="0" smtClean="0"/>
                        <a:t>City of Lake Charles</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453108">
                <a:tc>
                  <a:txBody>
                    <a:bodyPr/>
                    <a:lstStyle/>
                    <a:p>
                      <a:r>
                        <a:rPr lang="en-US" dirty="0" smtClean="0"/>
                        <a:t>Lincoln</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453108">
                <a:tc>
                  <a:txBody>
                    <a:bodyPr/>
                    <a:lstStyle/>
                    <a:p>
                      <a:r>
                        <a:rPr lang="en-US" dirty="0" smtClean="0"/>
                        <a:t>Madison</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r>
              <a:tr h="453108">
                <a:tc>
                  <a:txBody>
                    <a:bodyPr/>
                    <a:lstStyle/>
                    <a:p>
                      <a:r>
                        <a:rPr lang="en-US" dirty="0" smtClean="0"/>
                        <a:t>Morehouse</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453108">
                <a:tc>
                  <a:txBody>
                    <a:bodyPr/>
                    <a:lstStyle/>
                    <a:p>
                      <a:r>
                        <a:rPr lang="en-US" dirty="0" smtClean="0"/>
                        <a:t>Natchitoches</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453108">
                <a:tc>
                  <a:txBody>
                    <a:bodyPr/>
                    <a:lstStyle/>
                    <a:p>
                      <a:r>
                        <a:rPr lang="en-US" dirty="0" smtClean="0"/>
                        <a:t>Orleans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bl>
          </a:graphicData>
        </a:graphic>
      </p:graphicFrame>
    </p:spTree>
    <p:extLst>
      <p:ext uri="{BB962C8B-B14F-4D97-AF65-F5344CB8AC3E}">
        <p14:creationId xmlns:p14="http://schemas.microsoft.com/office/powerpoint/2010/main" val="2378747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solidFill>
                  <a:srgbClr val="073E87"/>
                </a:solidFill>
              </a:rPr>
              <a:pPr/>
              <a:t>41</a:t>
            </a:fld>
            <a:endParaRPr lang="en-US">
              <a:solidFill>
                <a:srgbClr val="073E87"/>
              </a:solidFill>
            </a:endParaRPr>
          </a:p>
        </p:txBody>
      </p:sp>
      <p:graphicFrame>
        <p:nvGraphicFramePr>
          <p:cNvPr id="5" name="Table 4"/>
          <p:cNvGraphicFramePr>
            <a:graphicFrameLocks noGrp="1"/>
          </p:cNvGraphicFramePr>
          <p:nvPr/>
        </p:nvGraphicFramePr>
        <p:xfrm>
          <a:off x="3048000" y="609598"/>
          <a:ext cx="6096000" cy="5976984"/>
        </p:xfrm>
        <a:graphic>
          <a:graphicData uri="http://schemas.openxmlformats.org/drawingml/2006/table">
            <a:tbl>
              <a:tblPr firstRow="1" bandRow="1">
                <a:tableStyleId>{5C22544A-7EE6-4342-B048-85BDC9FD1C3A}</a:tableStyleId>
              </a:tblPr>
              <a:tblGrid>
                <a:gridCol w="1524000"/>
                <a:gridCol w="1524000"/>
                <a:gridCol w="1524000"/>
                <a:gridCol w="1524000"/>
              </a:tblGrid>
              <a:tr h="427083">
                <a:tc>
                  <a:txBody>
                    <a:bodyPr/>
                    <a:lstStyle/>
                    <a:p>
                      <a:pPr algn="ctr"/>
                      <a:r>
                        <a:rPr lang="en-US" dirty="0" smtClean="0"/>
                        <a:t>Parish</a:t>
                      </a:r>
                      <a:r>
                        <a:rPr lang="en-US" baseline="0" dirty="0" smtClean="0"/>
                        <a:t> or City</a:t>
                      </a:r>
                      <a:endParaRPr lang="en-US" dirty="0"/>
                    </a:p>
                  </a:txBody>
                  <a:tcPr/>
                </a:tc>
                <a:tc>
                  <a:txBody>
                    <a:bodyPr/>
                    <a:lstStyle/>
                    <a:p>
                      <a:pPr algn="ctr"/>
                      <a:r>
                        <a:rPr lang="en-US" dirty="0" smtClean="0"/>
                        <a:t>Curbside</a:t>
                      </a:r>
                      <a:endParaRPr lang="en-US" dirty="0"/>
                    </a:p>
                  </a:txBody>
                  <a:tcPr/>
                </a:tc>
                <a:tc>
                  <a:txBody>
                    <a:bodyPr/>
                    <a:lstStyle/>
                    <a:p>
                      <a:pPr algn="ctr"/>
                      <a:r>
                        <a:rPr lang="en-US" dirty="0" err="1" smtClean="0"/>
                        <a:t>Dropoff</a:t>
                      </a:r>
                      <a:endParaRPr lang="en-US" dirty="0"/>
                    </a:p>
                  </a:txBody>
                  <a:tcPr/>
                </a:tc>
                <a:tc>
                  <a:txBody>
                    <a:bodyPr/>
                    <a:lstStyle/>
                    <a:p>
                      <a:pPr algn="ctr"/>
                      <a:r>
                        <a:rPr lang="en-US" dirty="0" smtClean="0"/>
                        <a:t>HHW</a:t>
                      </a:r>
                      <a:endParaRPr lang="en-US" dirty="0"/>
                    </a:p>
                  </a:txBody>
                  <a:tcPr/>
                </a:tc>
              </a:tr>
              <a:tr h="427083">
                <a:tc>
                  <a:txBody>
                    <a:bodyPr/>
                    <a:lstStyle/>
                    <a:p>
                      <a:r>
                        <a:rPr lang="en-US" dirty="0" smtClean="0"/>
                        <a:t>Pointe Coupee</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427083">
                <a:tc>
                  <a:txBody>
                    <a:bodyPr/>
                    <a:lstStyle/>
                    <a:p>
                      <a:r>
                        <a:rPr lang="en-US" dirty="0" smtClean="0"/>
                        <a:t>St. Landry</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427083">
                <a:tc>
                  <a:txBody>
                    <a:bodyPr/>
                    <a:lstStyle/>
                    <a:p>
                      <a:r>
                        <a:rPr lang="en-US" dirty="0" smtClean="0"/>
                        <a:t>St. Martin</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r>
              <a:tr h="427083">
                <a:tc>
                  <a:txBody>
                    <a:bodyPr/>
                    <a:lstStyle/>
                    <a:p>
                      <a:r>
                        <a:rPr lang="en-US" dirty="0" smtClean="0"/>
                        <a:t>City of Shreveport</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c>
                  <a:txBody>
                    <a:bodyPr/>
                    <a:lstStyle/>
                    <a:p>
                      <a:pPr algn="ctr"/>
                      <a:r>
                        <a:rPr lang="en-US" dirty="0" smtClean="0"/>
                        <a:t>yes (8 times/yr!)</a:t>
                      </a:r>
                      <a:endParaRPr lang="en-US" dirty="0"/>
                    </a:p>
                  </a:txBody>
                  <a:tcPr/>
                </a:tc>
              </a:tr>
              <a:tr h="427083">
                <a:tc>
                  <a:txBody>
                    <a:bodyPr/>
                    <a:lstStyle/>
                    <a:p>
                      <a:r>
                        <a:rPr lang="en-US" dirty="0" smtClean="0"/>
                        <a:t>Tangipahoa</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c>
                  <a:txBody>
                    <a:bodyPr/>
                    <a:lstStyle/>
                    <a:p>
                      <a:pPr algn="ctr"/>
                      <a:r>
                        <a:rPr lang="en-US" dirty="0" smtClean="0"/>
                        <a:t>yes (twice/yr)</a:t>
                      </a:r>
                      <a:endParaRPr lang="en-US" dirty="0"/>
                    </a:p>
                  </a:txBody>
                  <a:tcPr/>
                </a:tc>
              </a:tr>
              <a:tr h="427083">
                <a:tc>
                  <a:txBody>
                    <a:bodyPr/>
                    <a:lstStyle/>
                    <a:p>
                      <a:r>
                        <a:rPr lang="en-US" dirty="0" smtClean="0"/>
                        <a:t>Tensas</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r>
              <a:tr h="427083">
                <a:tc>
                  <a:txBody>
                    <a:bodyPr/>
                    <a:lstStyle/>
                    <a:p>
                      <a:r>
                        <a:rPr lang="en-US" dirty="0" smtClean="0"/>
                        <a:t>Terrebonne</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427083">
                <a:tc>
                  <a:txBody>
                    <a:bodyPr/>
                    <a:lstStyle/>
                    <a:p>
                      <a:r>
                        <a:rPr lang="en-US" dirty="0" smtClean="0"/>
                        <a:t>Vermilion</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427083">
                <a:tc>
                  <a:txBody>
                    <a:bodyPr/>
                    <a:lstStyle/>
                    <a:p>
                      <a:r>
                        <a:rPr lang="en-US" dirty="0" smtClean="0"/>
                        <a:t>Webster</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c>
                  <a:txBody>
                    <a:bodyPr/>
                    <a:lstStyle/>
                    <a:p>
                      <a:pPr algn="ctr"/>
                      <a:r>
                        <a:rPr lang="en-US" dirty="0" smtClean="0"/>
                        <a:t>yes (occasional)</a:t>
                      </a:r>
                      <a:endParaRPr lang="en-US" dirty="0"/>
                    </a:p>
                  </a:txBody>
                  <a:tcPr/>
                </a:tc>
              </a:tr>
              <a:tr h="427083">
                <a:tc>
                  <a:txBody>
                    <a:bodyPr/>
                    <a:lstStyle/>
                    <a:p>
                      <a:r>
                        <a:rPr lang="en-US" dirty="0" smtClean="0"/>
                        <a:t>West Baton Rouge</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427083">
                <a:tc>
                  <a:txBody>
                    <a:bodyPr/>
                    <a:lstStyle/>
                    <a:p>
                      <a:r>
                        <a:rPr lang="en-US" dirty="0" smtClean="0"/>
                        <a:t>Winn</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bl>
          </a:graphicData>
        </a:graphic>
      </p:graphicFrame>
    </p:spTree>
    <p:extLst>
      <p:ext uri="{BB962C8B-B14F-4D97-AF65-F5344CB8AC3E}">
        <p14:creationId xmlns:p14="http://schemas.microsoft.com/office/powerpoint/2010/main" val="299158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Consistency of Participation</a:t>
            </a:r>
          </a:p>
          <a:p>
            <a:pPr lvl="1"/>
            <a:r>
              <a:rPr lang="en-US" dirty="0" smtClean="0"/>
              <a:t>5 parishes and 3 cities newly reported for 2015, but 9 parishes that reported for 2014 did not report</a:t>
            </a:r>
          </a:p>
          <a:p>
            <a:r>
              <a:rPr lang="en-US" dirty="0" smtClean="0"/>
              <a:t>Completeness of Reports</a:t>
            </a:r>
          </a:p>
          <a:p>
            <a:pPr lvl="1"/>
            <a:r>
              <a:rPr lang="en-US" dirty="0" smtClean="0"/>
              <a:t>Parishes with no recycling did not provide any data (e.g., tons landfilled)</a:t>
            </a:r>
          </a:p>
          <a:p>
            <a:pPr lvl="1"/>
            <a:r>
              <a:rPr lang="en-US" dirty="0" smtClean="0"/>
              <a:t>Many parishes/cities provided only totals with no, or inadequate, breakdown of materials recycled (recyclers will not provide breakdown unless contract requires)</a:t>
            </a:r>
          </a:p>
          <a:p>
            <a:pPr lvl="1"/>
            <a:r>
              <a:rPr lang="en-US" dirty="0" smtClean="0"/>
              <a:t>Only two parishes reported recycling from private collectors (scrap metal and tires weigh a lot!!)</a:t>
            </a:r>
          </a:p>
        </p:txBody>
      </p:sp>
      <p:sp>
        <p:nvSpPr>
          <p:cNvPr id="3" name="Title 2"/>
          <p:cNvSpPr>
            <a:spLocks noGrp="1"/>
          </p:cNvSpPr>
          <p:nvPr>
            <p:ph type="title"/>
          </p:nvPr>
        </p:nvSpPr>
        <p:spPr/>
        <p:txBody>
          <a:bodyPr>
            <a:normAutofit/>
          </a:bodyPr>
          <a:lstStyle/>
          <a:p>
            <a:r>
              <a:rPr lang="en-US" dirty="0" smtClean="0"/>
              <a:t>Issues With Parish Reports</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rPr>
              <a:pPr/>
              <a:t>42</a:t>
            </a:fld>
            <a:endParaRPr lang="en-US">
              <a:solidFill>
                <a:srgbClr val="073E87"/>
              </a:solidFill>
            </a:endParaRPr>
          </a:p>
        </p:txBody>
      </p:sp>
    </p:spTree>
    <p:extLst>
      <p:ext uri="{BB962C8B-B14F-4D97-AF65-F5344CB8AC3E}">
        <p14:creationId xmlns:p14="http://schemas.microsoft.com/office/powerpoint/2010/main" val="3711531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Get all parishes to report landfilled waste for an accurate basis</a:t>
            </a:r>
          </a:p>
          <a:p>
            <a:r>
              <a:rPr lang="en-US" dirty="0" smtClean="0"/>
              <a:t>Should </a:t>
            </a:r>
            <a:r>
              <a:rPr lang="en-US" dirty="0"/>
              <a:t>residential and commercial waste be combined, or reported separately</a:t>
            </a:r>
            <a:r>
              <a:rPr lang="en-US" dirty="0" smtClean="0"/>
              <a:t>?</a:t>
            </a:r>
          </a:p>
          <a:p>
            <a:r>
              <a:rPr lang="en-US" dirty="0" smtClean="0"/>
              <a:t>Should public and private collections be combined, or reported separately?</a:t>
            </a:r>
            <a:endParaRPr lang="en-US" dirty="0"/>
          </a:p>
          <a:p>
            <a:r>
              <a:rPr lang="en-US" dirty="0" smtClean="0"/>
              <a:t>LDEQ needs adequate resources to work one-on-one with parish &amp; local recycling coordinators to maintain and improve reporting</a:t>
            </a:r>
          </a:p>
        </p:txBody>
      </p:sp>
      <p:sp>
        <p:nvSpPr>
          <p:cNvPr id="3" name="Title 2"/>
          <p:cNvSpPr>
            <a:spLocks noGrp="1"/>
          </p:cNvSpPr>
          <p:nvPr>
            <p:ph type="title"/>
          </p:nvPr>
        </p:nvSpPr>
        <p:spPr/>
        <p:txBody>
          <a:bodyPr>
            <a:normAutofit/>
          </a:bodyPr>
          <a:lstStyle/>
          <a:p>
            <a:r>
              <a:rPr lang="en-US" dirty="0" smtClean="0"/>
              <a:t>Challenges for the State Report</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rPr>
              <a:pPr/>
              <a:t>43</a:t>
            </a:fld>
            <a:endParaRPr lang="en-US">
              <a:solidFill>
                <a:srgbClr val="073E87"/>
              </a:solidFill>
            </a:endParaRPr>
          </a:p>
        </p:txBody>
      </p:sp>
    </p:spTree>
    <p:extLst>
      <p:ext uri="{BB962C8B-B14F-4D97-AF65-F5344CB8AC3E}">
        <p14:creationId xmlns:p14="http://schemas.microsoft.com/office/powerpoint/2010/main" val="1826119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r>
              <a:rPr lang="en-US" dirty="0" smtClean="0"/>
              <a:t>Don Caffery, P.E.</a:t>
            </a:r>
          </a:p>
          <a:p>
            <a:pPr marL="0" indent="0" algn="ctr">
              <a:buNone/>
            </a:pPr>
            <a:r>
              <a:rPr lang="en-US" dirty="0" smtClean="0"/>
              <a:t>Waste Permits Division</a:t>
            </a:r>
          </a:p>
          <a:p>
            <a:pPr marL="0" indent="0" algn="ctr">
              <a:buNone/>
            </a:pPr>
            <a:r>
              <a:rPr lang="en-US" dirty="0" smtClean="0"/>
              <a:t>Louisiana Department of Environmental Quality</a:t>
            </a:r>
          </a:p>
          <a:p>
            <a:pPr marL="0" indent="0" algn="ctr">
              <a:buNone/>
            </a:pPr>
            <a:r>
              <a:rPr lang="en-US" dirty="0" smtClean="0"/>
              <a:t>(225) 219-3452</a:t>
            </a:r>
          </a:p>
          <a:p>
            <a:pPr marL="0" indent="0" algn="ctr">
              <a:buNone/>
            </a:pPr>
            <a:r>
              <a:rPr lang="en-US" dirty="0" smtClean="0">
                <a:hlinkClick r:id="rId2"/>
              </a:rPr>
              <a:t>Donelson.caffery@la.gov</a:t>
            </a:r>
            <a:endParaRPr lang="en-US" dirty="0" smtClean="0"/>
          </a:p>
          <a:p>
            <a:pPr marL="0" indent="0" algn="ctr">
              <a:buNone/>
            </a:pPr>
            <a:endParaRPr lang="en-US" dirty="0" smtClean="0"/>
          </a:p>
          <a:p>
            <a:pPr marL="0" indent="0" algn="ctr">
              <a:buNone/>
            </a:pPr>
            <a:endParaRPr lang="en-US" dirty="0"/>
          </a:p>
          <a:p>
            <a:pPr marL="0" indent="0" algn="ctr">
              <a:buNone/>
            </a:pPr>
            <a:endParaRPr lang="en-US" dirty="0"/>
          </a:p>
        </p:txBody>
      </p:sp>
      <p:sp>
        <p:nvSpPr>
          <p:cNvPr id="3" name="Title 2"/>
          <p:cNvSpPr>
            <a:spLocks noGrp="1"/>
          </p:cNvSpPr>
          <p:nvPr>
            <p:ph type="title"/>
          </p:nvPr>
        </p:nvSpPr>
        <p:spPr/>
        <p:txBody>
          <a:bodyPr>
            <a:normAutofit fontScale="90000"/>
          </a:bodyPr>
          <a:lstStyle/>
          <a:p>
            <a:r>
              <a:rPr lang="en-US" dirty="0" smtClean="0"/>
              <a:t>Thank you for Participating!</a:t>
            </a:r>
            <a:br>
              <a:rPr lang="en-US" dirty="0" smtClean="0"/>
            </a:br>
            <a:r>
              <a:rPr lang="en-US" dirty="0" smtClean="0"/>
              <a:t>Any Questions?  Suggestions??</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rPr>
              <a:pPr/>
              <a:t>44</a:t>
            </a:fld>
            <a:endParaRPr lang="en-US">
              <a:solidFill>
                <a:srgbClr val="073E87"/>
              </a:solidFill>
            </a:endParaRPr>
          </a:p>
        </p:txBody>
      </p:sp>
    </p:spTree>
    <p:extLst>
      <p:ext uri="{BB962C8B-B14F-4D97-AF65-F5344CB8AC3E}">
        <p14:creationId xmlns:p14="http://schemas.microsoft.com/office/powerpoint/2010/main" val="2630476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that LRC can support reporting to LDEQ</a:t>
            </a:r>
            <a:endParaRPr lang="en-US" dirty="0"/>
          </a:p>
        </p:txBody>
      </p:sp>
      <p:sp>
        <p:nvSpPr>
          <p:cNvPr id="3" name="Content Placeholder 2"/>
          <p:cNvSpPr>
            <a:spLocks noGrp="1"/>
          </p:cNvSpPr>
          <p:nvPr>
            <p:ph sz="quarter" idx="1"/>
          </p:nvPr>
        </p:nvSpPr>
        <p:spPr/>
        <p:txBody>
          <a:bodyPr/>
          <a:lstStyle/>
          <a:p>
            <a:pPr lvl="1"/>
            <a:r>
              <a:rPr lang="en-US" sz="2400" dirty="0" smtClean="0"/>
              <a:t>Improve </a:t>
            </a:r>
            <a:r>
              <a:rPr lang="en-US" sz="2400" dirty="0"/>
              <a:t>awareness of reports and communication with Parishes </a:t>
            </a:r>
          </a:p>
          <a:p>
            <a:pPr lvl="1"/>
            <a:endParaRPr lang="en-US" sz="2400" dirty="0" smtClean="0"/>
          </a:p>
          <a:p>
            <a:pPr lvl="1"/>
            <a:r>
              <a:rPr lang="en-US" sz="2400" dirty="0" smtClean="0"/>
              <a:t>Standardize </a:t>
            </a:r>
            <a:r>
              <a:rPr lang="en-US" sz="2400" dirty="0"/>
              <a:t>measurement requirements</a:t>
            </a:r>
          </a:p>
          <a:p>
            <a:pPr lvl="2"/>
            <a:r>
              <a:rPr lang="en-US" dirty="0"/>
              <a:t>Find better measurement models</a:t>
            </a:r>
          </a:p>
          <a:p>
            <a:pPr lvl="2"/>
            <a:r>
              <a:rPr lang="en-US" dirty="0"/>
              <a:t>Support funding for the use of nationally standardized database (</a:t>
            </a:r>
            <a:r>
              <a:rPr lang="en-US" dirty="0" err="1"/>
              <a:t>Retrac</a:t>
            </a:r>
            <a:r>
              <a:rPr lang="en-US" dirty="0"/>
              <a:t>)</a:t>
            </a:r>
          </a:p>
          <a:p>
            <a:pPr lvl="1"/>
            <a:endParaRPr lang="en-US" sz="2400" dirty="0" smtClean="0"/>
          </a:p>
          <a:p>
            <a:pPr lvl="1"/>
            <a:r>
              <a:rPr lang="en-US" sz="2400" dirty="0" smtClean="0"/>
              <a:t>Help </a:t>
            </a:r>
            <a:r>
              <a:rPr lang="en-US" sz="2400" dirty="0"/>
              <a:t>to market </a:t>
            </a:r>
            <a:r>
              <a:rPr lang="en-US" sz="2400" dirty="0" err="1"/>
              <a:t>EnviroSchool</a:t>
            </a:r>
            <a:r>
              <a:rPr lang="en-US" sz="2400" dirty="0"/>
              <a:t> </a:t>
            </a:r>
          </a:p>
          <a:p>
            <a:pPr lvl="1"/>
            <a:endParaRPr lang="en-US" sz="2400" dirty="0" smtClean="0"/>
          </a:p>
          <a:p>
            <a:pPr lvl="1"/>
            <a:r>
              <a:rPr lang="en-US" sz="2400" dirty="0" smtClean="0"/>
              <a:t>Promote </a:t>
            </a:r>
            <a:r>
              <a:rPr lang="en-US" sz="2400" dirty="0"/>
              <a:t>the reinstitution of a Recycling Division at LDEQ</a:t>
            </a:r>
          </a:p>
          <a:p>
            <a:endParaRPr lang="en-US" dirty="0"/>
          </a:p>
        </p:txBody>
      </p:sp>
    </p:spTree>
    <p:extLst>
      <p:ext uri="{BB962C8B-B14F-4D97-AF65-F5344CB8AC3E}">
        <p14:creationId xmlns:p14="http://schemas.microsoft.com/office/powerpoint/2010/main" val="3898153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Introduction</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Chris Coady - The </a:t>
            </a:r>
            <a:r>
              <a:rPr lang="en-US" dirty="0"/>
              <a:t>Recycling </a:t>
            </a:r>
            <a:r>
              <a:rPr lang="en-US" dirty="0" smtClean="0"/>
              <a:t>Partnership </a:t>
            </a:r>
          </a:p>
          <a:p>
            <a:pPr lvl="1"/>
            <a:r>
              <a:rPr lang="en-US" dirty="0" smtClean="0"/>
              <a:t>Shares </a:t>
            </a:r>
            <a:r>
              <a:rPr lang="en-US" dirty="0"/>
              <a:t>information on measuring the efficacy of recycling programs at the local level, including challenges to accurate reporting and effective ways to address them.</a:t>
            </a:r>
            <a:br>
              <a:rPr lang="en-US" dirty="0"/>
            </a:br>
            <a:endParaRPr lang="en-US" dirty="0"/>
          </a:p>
        </p:txBody>
      </p:sp>
    </p:spTree>
    <p:extLst>
      <p:ext uri="{BB962C8B-B14F-4D97-AF65-F5344CB8AC3E}">
        <p14:creationId xmlns:p14="http://schemas.microsoft.com/office/powerpoint/2010/main" val="2019876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63084" y="3412901"/>
            <a:ext cx="8640232" cy="1673225"/>
          </a:xfrm>
        </p:spPr>
        <p:txBody>
          <a:bodyPr/>
          <a:lstStyle/>
          <a:p>
            <a:pPr marL="274320" lvl="0" indent="-274320" algn="l">
              <a:buClr>
                <a:srgbClr val="4F81BD"/>
              </a:buClr>
              <a:buFont typeface="Wingdings 2"/>
              <a:buChar char=""/>
            </a:pPr>
            <a:r>
              <a:rPr lang="en-US" sz="2700" b="0" cap="none" spc="0" dirty="0">
                <a:solidFill>
                  <a:prstClr val="black"/>
                </a:solidFill>
              </a:rPr>
              <a:t>Member Benefits and Organizational Goals</a:t>
            </a:r>
          </a:p>
          <a:p>
            <a:pPr marL="274320" lvl="0" indent="-274320" algn="l">
              <a:buClr>
                <a:srgbClr val="4F81BD"/>
              </a:buClr>
              <a:buFont typeface="Wingdings 2"/>
              <a:buChar char=""/>
            </a:pPr>
            <a:r>
              <a:rPr lang="en-US" sz="2700" b="0" cap="none" spc="0" dirty="0">
                <a:solidFill>
                  <a:prstClr val="black"/>
                </a:solidFill>
              </a:rPr>
              <a:t>Membership Levels/Webpage Intro</a:t>
            </a:r>
          </a:p>
          <a:p>
            <a:pPr marL="274320" lvl="0" indent="-274320" algn="l">
              <a:buClr>
                <a:srgbClr val="4F81BD"/>
              </a:buClr>
              <a:buFont typeface="Wingdings 2"/>
              <a:buChar char=""/>
            </a:pPr>
            <a:r>
              <a:rPr lang="en-US" sz="2700" b="0" cap="none" spc="0" dirty="0">
                <a:solidFill>
                  <a:prstClr val="black"/>
                </a:solidFill>
              </a:rPr>
              <a:t>Questions and Feedback</a:t>
            </a:r>
            <a:endParaRPr lang="en-US" dirty="0"/>
          </a:p>
        </p:txBody>
      </p:sp>
      <p:sp>
        <p:nvSpPr>
          <p:cNvPr id="4" name="Title 3"/>
          <p:cNvSpPr>
            <a:spLocks noGrp="1"/>
          </p:cNvSpPr>
          <p:nvPr>
            <p:ph type="title"/>
          </p:nvPr>
        </p:nvSpPr>
        <p:spPr/>
        <p:txBody>
          <a:bodyPr/>
          <a:lstStyle/>
          <a:p>
            <a:r>
              <a:rPr lang="en-US" dirty="0" smtClean="0"/>
              <a:t>Thank you to our speakers</a:t>
            </a:r>
            <a:endParaRPr lang="en-US" dirty="0"/>
          </a:p>
        </p:txBody>
      </p:sp>
    </p:spTree>
    <p:extLst>
      <p:ext uri="{BB962C8B-B14F-4D97-AF65-F5344CB8AC3E}">
        <p14:creationId xmlns:p14="http://schemas.microsoft.com/office/powerpoint/2010/main" val="3099133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Networking</a:t>
            </a:r>
            <a:endParaRPr lang="en-US" dirty="0"/>
          </a:p>
        </p:txBody>
      </p:sp>
      <p:sp>
        <p:nvSpPr>
          <p:cNvPr id="3" name="Text Placeholder 2"/>
          <p:cNvSpPr>
            <a:spLocks noGrp="1"/>
          </p:cNvSpPr>
          <p:nvPr>
            <p:ph type="body" sz="half" idx="3"/>
          </p:nvPr>
        </p:nvSpPr>
        <p:spPr/>
        <p:txBody>
          <a:bodyPr/>
          <a:lstStyle/>
          <a:p>
            <a:r>
              <a:rPr lang="en-US" dirty="0" smtClean="0"/>
              <a:t>Information</a:t>
            </a:r>
            <a:endParaRPr lang="en-US" dirty="0"/>
          </a:p>
        </p:txBody>
      </p:sp>
      <p:sp>
        <p:nvSpPr>
          <p:cNvPr id="4" name="Content Placeholder 3"/>
          <p:cNvSpPr>
            <a:spLocks noGrp="1"/>
          </p:cNvSpPr>
          <p:nvPr>
            <p:ph sz="quarter" idx="2"/>
          </p:nvPr>
        </p:nvSpPr>
        <p:spPr/>
        <p:txBody>
          <a:bodyPr/>
          <a:lstStyle/>
          <a:p>
            <a:r>
              <a:rPr lang="en-US" sz="2400" dirty="0"/>
              <a:t>General Meetings</a:t>
            </a:r>
          </a:p>
          <a:p>
            <a:r>
              <a:rPr lang="en-US" sz="2400" dirty="0"/>
              <a:t>Conferences</a:t>
            </a:r>
          </a:p>
          <a:p>
            <a:r>
              <a:rPr lang="en-US" sz="2400" dirty="0"/>
              <a:t>Member Directory</a:t>
            </a:r>
          </a:p>
          <a:p>
            <a:r>
              <a:rPr lang="en-US" sz="2400" dirty="0"/>
              <a:t>Member Profiles</a:t>
            </a:r>
          </a:p>
          <a:p>
            <a:r>
              <a:rPr lang="en-US" sz="2400" dirty="0"/>
              <a:t>Committee Participation</a:t>
            </a:r>
          </a:p>
          <a:p>
            <a:pPr marL="0" indent="0">
              <a:buNone/>
            </a:pPr>
            <a:endParaRPr lang="en-US" dirty="0"/>
          </a:p>
        </p:txBody>
      </p:sp>
      <p:sp>
        <p:nvSpPr>
          <p:cNvPr id="5" name="Content Placeholder 4"/>
          <p:cNvSpPr>
            <a:spLocks noGrp="1"/>
          </p:cNvSpPr>
          <p:nvPr>
            <p:ph sz="quarter" idx="4"/>
          </p:nvPr>
        </p:nvSpPr>
        <p:spPr/>
        <p:txBody>
          <a:bodyPr>
            <a:normAutofit/>
          </a:bodyPr>
          <a:lstStyle/>
          <a:p>
            <a:r>
              <a:rPr lang="en-US" sz="2400" dirty="0"/>
              <a:t>Quarterly Newsletter</a:t>
            </a:r>
          </a:p>
          <a:p>
            <a:r>
              <a:rPr lang="en-US" sz="2400" dirty="0"/>
              <a:t>Website</a:t>
            </a:r>
          </a:p>
          <a:p>
            <a:pPr lvl="1"/>
            <a:r>
              <a:rPr lang="en-US" sz="1900" dirty="0"/>
              <a:t>Metrics</a:t>
            </a:r>
          </a:p>
          <a:p>
            <a:pPr lvl="1"/>
            <a:r>
              <a:rPr lang="en-US" sz="1900" dirty="0"/>
              <a:t>Technology</a:t>
            </a:r>
          </a:p>
          <a:p>
            <a:pPr lvl="1"/>
            <a:r>
              <a:rPr lang="en-US" sz="1900" dirty="0"/>
              <a:t>Policy</a:t>
            </a:r>
          </a:p>
          <a:p>
            <a:pPr lvl="1"/>
            <a:r>
              <a:rPr lang="en-US" sz="1900" dirty="0"/>
              <a:t>Markets</a:t>
            </a:r>
          </a:p>
          <a:p>
            <a:pPr lvl="1"/>
            <a:r>
              <a:rPr lang="en-US" sz="1900" dirty="0"/>
              <a:t>Curriculums</a:t>
            </a:r>
          </a:p>
        </p:txBody>
      </p:sp>
      <p:sp>
        <p:nvSpPr>
          <p:cNvPr id="6" name="Title 5"/>
          <p:cNvSpPr>
            <a:spLocks noGrp="1"/>
          </p:cNvSpPr>
          <p:nvPr>
            <p:ph type="title"/>
          </p:nvPr>
        </p:nvSpPr>
        <p:spPr/>
        <p:txBody>
          <a:bodyPr/>
          <a:lstStyle/>
          <a:p>
            <a:r>
              <a:rPr lang="en-US" dirty="0" smtClean="0"/>
              <a:t>Member Benefits and Organizational Goals</a:t>
            </a:r>
            <a:endParaRPr lang="en-US" dirty="0"/>
          </a:p>
        </p:txBody>
      </p:sp>
    </p:spTree>
    <p:extLst>
      <p:ext uri="{BB962C8B-B14F-4D97-AF65-F5344CB8AC3E}">
        <p14:creationId xmlns:p14="http://schemas.microsoft.com/office/powerpoint/2010/main" val="4040180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Membership Dues and Sponsorship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1" y="2819401"/>
            <a:ext cx="4715533" cy="2857899"/>
          </a:xfrm>
          <a:prstGeom prst="rect">
            <a:avLst/>
          </a:prstGeom>
        </p:spPr>
      </p:pic>
      <p:sp>
        <p:nvSpPr>
          <p:cNvPr id="6" name="Rectangle 5"/>
          <p:cNvSpPr/>
          <p:nvPr/>
        </p:nvSpPr>
        <p:spPr>
          <a:xfrm>
            <a:off x="3429000" y="5888183"/>
            <a:ext cx="5867400" cy="220573"/>
          </a:xfrm>
          <a:prstGeom prst="rect">
            <a:avLst/>
          </a:prstGeom>
        </p:spPr>
        <p:txBody>
          <a:bodyPr wrap="square">
            <a:spAutoFit/>
          </a:bodyPr>
          <a:lstStyle/>
          <a:p>
            <a:pPr>
              <a:lnSpc>
                <a:spcPts val="1000"/>
              </a:lnSpc>
              <a:spcBef>
                <a:spcPts val="600"/>
              </a:spcBef>
            </a:pPr>
            <a:r>
              <a:rPr lang="en-US" b="1" kern="1400" spc="50" dirty="0">
                <a:solidFill>
                  <a:prstClr val="black"/>
                </a:solidFill>
                <a:latin typeface="Tahoma"/>
                <a:ea typeface="Times New Roman"/>
                <a:cs typeface="Arial"/>
              </a:rPr>
              <a:t>http://serdc.org/LouisianaRecyclingCoalition</a:t>
            </a:r>
            <a:endParaRPr lang="en-US" sz="900" b="1" kern="1400" spc="50" dirty="0">
              <a:solidFill>
                <a:prstClr val="black"/>
              </a:solidFill>
              <a:latin typeface="Tahoma"/>
              <a:ea typeface="Times New Roman"/>
              <a:cs typeface="Arial"/>
            </a:endParaRPr>
          </a:p>
        </p:txBody>
      </p:sp>
    </p:spTree>
    <p:extLst>
      <p:ext uri="{BB962C8B-B14F-4D97-AF65-F5344CB8AC3E}">
        <p14:creationId xmlns:p14="http://schemas.microsoft.com/office/powerpoint/2010/main" val="48487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dirty="0"/>
              <a:t>“You can’t manage what you can’t measure.”</a:t>
            </a:r>
          </a:p>
        </p:txBody>
      </p:sp>
      <p:sp>
        <p:nvSpPr>
          <p:cNvPr id="2" name="Text Placeholder 1"/>
          <p:cNvSpPr>
            <a:spLocks noGrp="1"/>
          </p:cNvSpPr>
          <p:nvPr>
            <p:ph sz="quarter" idx="1"/>
          </p:nvPr>
        </p:nvSpPr>
        <p:spPr/>
        <p:txBody>
          <a:bodyPr>
            <a:normAutofit/>
          </a:bodyPr>
          <a:lstStyle/>
          <a:p>
            <a:pPr marL="0" indent="0" algn="ctr">
              <a:buNone/>
            </a:pPr>
            <a:endParaRPr lang="en-US" sz="3600" dirty="0" smtClean="0"/>
          </a:p>
          <a:p>
            <a:pPr marL="0" indent="0" algn="ctr">
              <a:buNone/>
            </a:pPr>
            <a:r>
              <a:rPr lang="en-US" sz="3600" dirty="0" smtClean="0"/>
              <a:t>How measuring and reporting recycling data can guide, justify, and support our work in reaching recycling goals </a:t>
            </a:r>
            <a:endParaRPr lang="en-US" sz="3600" dirty="0"/>
          </a:p>
        </p:txBody>
      </p:sp>
    </p:spTree>
    <p:extLst>
      <p:ext uri="{BB962C8B-B14F-4D97-AF65-F5344CB8AC3E}">
        <p14:creationId xmlns:p14="http://schemas.microsoft.com/office/powerpoint/2010/main" val="1995340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Member Dues Levels</a:t>
            </a:r>
            <a:endParaRPr lang="en-US" dirty="0"/>
          </a:p>
        </p:txBody>
      </p:sp>
      <p:sp>
        <p:nvSpPr>
          <p:cNvPr id="3" name="Text Placeholder 2"/>
          <p:cNvSpPr>
            <a:spLocks noGrp="1"/>
          </p:cNvSpPr>
          <p:nvPr>
            <p:ph type="body" sz="half" idx="3"/>
          </p:nvPr>
        </p:nvSpPr>
        <p:spPr/>
        <p:txBody>
          <a:bodyPr/>
          <a:lstStyle/>
          <a:p>
            <a:r>
              <a:rPr lang="en-US" dirty="0" smtClean="0"/>
              <a:t>Sponsor Levels</a:t>
            </a:r>
            <a:endParaRPr lang="en-US" dirty="0"/>
          </a:p>
        </p:txBody>
      </p:sp>
      <p:sp>
        <p:nvSpPr>
          <p:cNvPr id="4" name="Content Placeholder 3"/>
          <p:cNvSpPr>
            <a:spLocks noGrp="1"/>
          </p:cNvSpPr>
          <p:nvPr>
            <p:ph sz="quarter" idx="2"/>
          </p:nvPr>
        </p:nvSpPr>
        <p:spPr/>
        <p:txBody>
          <a:bodyPr/>
          <a:lstStyle/>
          <a:p>
            <a:r>
              <a:rPr lang="en-US" dirty="0"/>
              <a:t>$20 – student</a:t>
            </a:r>
          </a:p>
          <a:p>
            <a:r>
              <a:rPr lang="en-US" dirty="0"/>
              <a:t>$35 – individual</a:t>
            </a:r>
          </a:p>
          <a:p>
            <a:r>
              <a:rPr lang="en-US" dirty="0"/>
              <a:t>$60 – non-profits </a:t>
            </a:r>
          </a:p>
          <a:p>
            <a:r>
              <a:rPr lang="en-US" dirty="0"/>
              <a:t>$100 – small </a:t>
            </a:r>
            <a:r>
              <a:rPr lang="en-US" dirty="0" smtClean="0"/>
              <a:t>business, institutions </a:t>
            </a:r>
            <a:r>
              <a:rPr lang="en-US" dirty="0"/>
              <a:t>state and local </a:t>
            </a:r>
            <a:r>
              <a:rPr lang="en-US" dirty="0" smtClean="0"/>
              <a:t>government </a:t>
            </a:r>
            <a:endParaRPr lang="en-US" dirty="0"/>
          </a:p>
          <a:p>
            <a:r>
              <a:rPr lang="en-US" dirty="0"/>
              <a:t>$200 </a:t>
            </a:r>
            <a:r>
              <a:rPr lang="en-US" dirty="0" smtClean="0"/>
              <a:t>- large business, institutions </a:t>
            </a:r>
            <a:endParaRPr lang="en-US" dirty="0"/>
          </a:p>
          <a:p>
            <a:endParaRPr lang="en-US" dirty="0"/>
          </a:p>
        </p:txBody>
      </p:sp>
      <p:sp>
        <p:nvSpPr>
          <p:cNvPr id="5" name="Content Placeholder 4"/>
          <p:cNvSpPr>
            <a:spLocks noGrp="1"/>
          </p:cNvSpPr>
          <p:nvPr>
            <p:ph sz="quarter" idx="4"/>
          </p:nvPr>
        </p:nvSpPr>
        <p:spPr/>
        <p:txBody>
          <a:bodyPr>
            <a:normAutofit/>
          </a:bodyPr>
          <a:lstStyle/>
          <a:p>
            <a:r>
              <a:rPr lang="en-US" dirty="0"/>
              <a:t>$500 – </a:t>
            </a:r>
            <a:r>
              <a:rPr lang="en-US" dirty="0" smtClean="0"/>
              <a:t>Gold </a:t>
            </a:r>
            <a:r>
              <a:rPr lang="en-US" dirty="0"/>
              <a:t>Level – Logo included in LRC Newsletter</a:t>
            </a:r>
          </a:p>
          <a:p>
            <a:r>
              <a:rPr lang="en-US" dirty="0"/>
              <a:t>$1000 – </a:t>
            </a:r>
            <a:r>
              <a:rPr lang="en-US" dirty="0" smtClean="0"/>
              <a:t>Silver </a:t>
            </a:r>
            <a:r>
              <a:rPr lang="en-US" dirty="0"/>
              <a:t>Level – Logo included in LRC Newsletter and small logo on our website </a:t>
            </a:r>
          </a:p>
          <a:p>
            <a:r>
              <a:rPr lang="en-US" dirty="0"/>
              <a:t>$2000 – </a:t>
            </a:r>
            <a:r>
              <a:rPr lang="en-US" dirty="0" smtClean="0"/>
              <a:t>Bronze </a:t>
            </a:r>
            <a:r>
              <a:rPr lang="en-US" dirty="0"/>
              <a:t>Level – Logo included in LRC Newsletter and large logo on our website</a:t>
            </a:r>
          </a:p>
          <a:p>
            <a:endParaRPr lang="en-US" dirty="0"/>
          </a:p>
        </p:txBody>
      </p:sp>
      <p:sp>
        <p:nvSpPr>
          <p:cNvPr id="6" name="Title 5"/>
          <p:cNvSpPr>
            <a:spLocks noGrp="1"/>
          </p:cNvSpPr>
          <p:nvPr>
            <p:ph type="title"/>
          </p:nvPr>
        </p:nvSpPr>
        <p:spPr/>
        <p:txBody>
          <a:bodyPr/>
          <a:lstStyle/>
          <a:p>
            <a:r>
              <a:rPr lang="en-US" dirty="0" smtClean="0"/>
              <a:t>How We’re Funded</a:t>
            </a:r>
            <a:endParaRPr lang="en-US" dirty="0"/>
          </a:p>
        </p:txBody>
      </p:sp>
    </p:spTree>
    <p:extLst>
      <p:ext uri="{BB962C8B-B14F-4D97-AF65-F5344CB8AC3E}">
        <p14:creationId xmlns:p14="http://schemas.microsoft.com/office/powerpoint/2010/main" val="1748518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38400" y="2743201"/>
            <a:ext cx="7391400" cy="1673225"/>
          </a:xfrm>
        </p:spPr>
        <p:txBody>
          <a:bodyPr/>
          <a:lstStyle/>
          <a:p>
            <a:endParaRPr lang="en-US" dirty="0" smtClean="0"/>
          </a:p>
          <a:p>
            <a:endParaRPr lang="en-US" dirty="0"/>
          </a:p>
          <a:p>
            <a:r>
              <a:rPr lang="en-US" dirty="0" smtClean="0"/>
              <a:t>Contact the louisiana recycling coalition:</a:t>
            </a:r>
          </a:p>
          <a:p>
            <a:endParaRPr lang="en-US" dirty="0"/>
          </a:p>
          <a:p>
            <a:r>
              <a:rPr lang="en-US" dirty="0" smtClean="0"/>
              <a:t>LRC@SERDC.org</a:t>
            </a:r>
            <a:endParaRPr lang="en-US" dirty="0"/>
          </a:p>
        </p:txBody>
      </p:sp>
      <p:sp>
        <p:nvSpPr>
          <p:cNvPr id="3" name="Title 2"/>
          <p:cNvSpPr>
            <a:spLocks noGrp="1"/>
          </p:cNvSpPr>
          <p:nvPr>
            <p:ph type="title"/>
          </p:nvPr>
        </p:nvSpPr>
        <p:spPr/>
        <p:txBody>
          <a:bodyPr/>
          <a:lstStyle/>
          <a:p>
            <a:r>
              <a:rPr lang="en-US" dirty="0" smtClean="0"/>
              <a:t>Questions and Feedback</a:t>
            </a:r>
            <a:endParaRPr lang="en-US" dirty="0"/>
          </a:p>
        </p:txBody>
      </p:sp>
    </p:spTree>
    <p:extLst>
      <p:ext uri="{BB962C8B-B14F-4D97-AF65-F5344CB8AC3E}">
        <p14:creationId xmlns:p14="http://schemas.microsoft.com/office/powerpoint/2010/main" val="347989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Introduction</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Ron Vance – EPA</a:t>
            </a:r>
          </a:p>
          <a:p>
            <a:pPr lvl="1"/>
            <a:r>
              <a:rPr lang="en-US" dirty="0"/>
              <a:t>Offers a summary of recent findings in the EPA's Facts and Figures Report, will explain the benefits of and tools available for state reporting on the national level.</a:t>
            </a:r>
            <a:br>
              <a:rPr lang="en-US" dirty="0"/>
            </a:br>
            <a:endParaRPr lang="en-US" dirty="0"/>
          </a:p>
        </p:txBody>
      </p:sp>
    </p:spTree>
    <p:extLst>
      <p:ext uri="{BB962C8B-B14F-4D97-AF65-F5344CB8AC3E}">
        <p14:creationId xmlns:p14="http://schemas.microsoft.com/office/powerpoint/2010/main" val="8304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79438"/>
            <a:ext cx="8229600" cy="639762"/>
          </a:xfrm>
        </p:spPr>
        <p:txBody>
          <a:bodyPr/>
          <a:lstStyle/>
          <a:p>
            <a:r>
              <a:rPr lang="en-US" sz="4800" b="1" dirty="0">
                <a:solidFill>
                  <a:srgbClr val="00B050"/>
                </a:solidFill>
              </a:rPr>
              <a:t>EPA Measurement Programs</a:t>
            </a:r>
          </a:p>
        </p:txBody>
      </p:sp>
      <p:pic>
        <p:nvPicPr>
          <p:cNvPr id="4" name="Picture 3" descr="TagLo.jpg"/>
          <p:cNvPicPr>
            <a:picLocks noChangeAspect="1"/>
          </p:cNvPicPr>
          <p:nvPr/>
        </p:nvPicPr>
        <p:blipFill>
          <a:blip r:embed="rId3" cstate="print"/>
          <a:stretch>
            <a:fillRect/>
          </a:stretch>
        </p:blipFill>
        <p:spPr>
          <a:xfrm>
            <a:off x="1981200" y="5943600"/>
            <a:ext cx="8096250" cy="304800"/>
          </a:xfrm>
          <a:prstGeom prst="rect">
            <a:avLst/>
          </a:prstGeom>
        </p:spPr>
      </p:pic>
      <p:sp>
        <p:nvSpPr>
          <p:cNvPr id="3" name="TextBox 2"/>
          <p:cNvSpPr txBox="1"/>
          <p:nvPr/>
        </p:nvSpPr>
        <p:spPr>
          <a:xfrm>
            <a:off x="2749638" y="4251812"/>
            <a:ext cx="6692199" cy="1200329"/>
          </a:xfrm>
          <a:prstGeom prst="rect">
            <a:avLst/>
          </a:prstGeom>
          <a:noFill/>
        </p:spPr>
        <p:txBody>
          <a:bodyPr wrap="square" rtlCol="0">
            <a:spAutoFit/>
          </a:bodyPr>
          <a:lstStyle/>
          <a:p>
            <a:pPr algn="ctr"/>
            <a:endParaRPr lang="en-US" sz="2400" dirty="0">
              <a:solidFill>
                <a:prstClr val="black"/>
              </a:solidFill>
            </a:endParaRPr>
          </a:p>
          <a:p>
            <a:pPr algn="ctr"/>
            <a:r>
              <a:rPr lang="en-US" sz="2400" dirty="0">
                <a:solidFill>
                  <a:prstClr val="black"/>
                </a:solidFill>
              </a:rPr>
              <a:t>Louisiana Recycling Association</a:t>
            </a:r>
          </a:p>
          <a:p>
            <a:pPr algn="ctr"/>
            <a:r>
              <a:rPr lang="en-US" sz="2400" dirty="0">
                <a:solidFill>
                  <a:prstClr val="black"/>
                </a:solidFill>
              </a:rPr>
              <a:t>May 9, 2017</a:t>
            </a:r>
          </a:p>
        </p:txBody>
      </p:sp>
      <p:sp>
        <p:nvSpPr>
          <p:cNvPr id="5" name="TextBox 4"/>
          <p:cNvSpPr txBox="1"/>
          <p:nvPr/>
        </p:nvSpPr>
        <p:spPr>
          <a:xfrm>
            <a:off x="2362200" y="1710660"/>
            <a:ext cx="7322820" cy="1477328"/>
          </a:xfrm>
          <a:prstGeom prst="rect">
            <a:avLst/>
          </a:prstGeom>
          <a:noFill/>
        </p:spPr>
        <p:txBody>
          <a:bodyPr wrap="square" rtlCol="0">
            <a:spAutoFit/>
          </a:bodyPr>
          <a:lstStyle/>
          <a:p>
            <a:pPr algn="ctr">
              <a:spcBef>
                <a:spcPct val="0"/>
              </a:spcBef>
            </a:pPr>
            <a:r>
              <a:rPr lang="en-US" sz="3600" b="1" dirty="0">
                <a:solidFill>
                  <a:srgbClr val="0070C0"/>
                </a:solidFill>
              </a:rPr>
              <a:t>Ron Vance, Chief</a:t>
            </a:r>
          </a:p>
          <a:p>
            <a:pPr algn="ctr">
              <a:spcBef>
                <a:spcPct val="0"/>
              </a:spcBef>
            </a:pPr>
            <a:r>
              <a:rPr lang="en-US" sz="3600" b="1" dirty="0">
                <a:solidFill>
                  <a:srgbClr val="0070C0"/>
                </a:solidFill>
              </a:rPr>
              <a:t>Resource Conservation Branch</a:t>
            </a:r>
          </a:p>
          <a:p>
            <a:endParaRPr lang="en-US" dirty="0">
              <a:solidFill>
                <a:prstClr val="black"/>
              </a:solidFill>
            </a:endParaRPr>
          </a:p>
        </p:txBody>
      </p:sp>
      <p:sp>
        <p:nvSpPr>
          <p:cNvPr id="7" name="TextBox 6"/>
          <p:cNvSpPr txBox="1"/>
          <p:nvPr/>
        </p:nvSpPr>
        <p:spPr>
          <a:xfrm>
            <a:off x="2106470" y="3436204"/>
            <a:ext cx="8229600" cy="1231106"/>
          </a:xfrm>
          <a:prstGeom prst="rect">
            <a:avLst/>
          </a:prstGeom>
          <a:noFill/>
        </p:spPr>
        <p:txBody>
          <a:bodyPr wrap="square" rtlCol="0">
            <a:spAutoFit/>
          </a:bodyPr>
          <a:lstStyle/>
          <a:p>
            <a:pPr algn="ctr"/>
            <a:r>
              <a:rPr lang="en-US" sz="2800" dirty="0">
                <a:solidFill>
                  <a:prstClr val="black"/>
                </a:solidFill>
              </a:rPr>
              <a:t>Resource Conservation and Sustainability Division</a:t>
            </a:r>
          </a:p>
          <a:p>
            <a:pPr algn="ctr"/>
            <a:r>
              <a:rPr lang="en-US" sz="2800" dirty="0">
                <a:solidFill>
                  <a:prstClr val="black"/>
                </a:solidFill>
              </a:rPr>
              <a:t>U.S. Environmental Protection Agency</a:t>
            </a:r>
          </a:p>
          <a:p>
            <a:pPr algn="ctr"/>
            <a:endParaRPr lang="en-US" b="1" dirty="0">
              <a:solidFill>
                <a:prstClr val="black"/>
              </a:solidFill>
            </a:endParaRPr>
          </a:p>
        </p:txBody>
      </p:sp>
    </p:spTree>
    <p:extLst>
      <p:ext uri="{BB962C8B-B14F-4D97-AF65-F5344CB8AC3E}">
        <p14:creationId xmlns:p14="http://schemas.microsoft.com/office/powerpoint/2010/main" val="2309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sz="4000" b="1" dirty="0">
                <a:solidFill>
                  <a:srgbClr val="00B050"/>
                </a:solidFill>
                <a:latin typeface="+mn-lt"/>
              </a:rPr>
              <a:t>Outline</a:t>
            </a:r>
          </a:p>
        </p:txBody>
      </p:sp>
      <p:sp>
        <p:nvSpPr>
          <p:cNvPr id="3" name="Content Placeholder 2"/>
          <p:cNvSpPr>
            <a:spLocks noGrp="1"/>
          </p:cNvSpPr>
          <p:nvPr>
            <p:ph idx="1"/>
          </p:nvPr>
        </p:nvSpPr>
        <p:spPr>
          <a:xfrm>
            <a:off x="1997413" y="990601"/>
            <a:ext cx="8229600" cy="4876800"/>
          </a:xfrm>
        </p:spPr>
        <p:txBody>
          <a:bodyPr>
            <a:normAutofit fontScale="92500" lnSpcReduction="20000"/>
          </a:bodyPr>
          <a:lstStyle/>
          <a:p>
            <a:r>
              <a:rPr lang="en-US" sz="2800" dirty="0">
                <a:solidFill>
                  <a:schemeClr val="accent2">
                    <a:lumMod val="75000"/>
                  </a:schemeClr>
                </a:solidFill>
              </a:rPr>
              <a:t>Benefits of Measurement and Reporting</a:t>
            </a:r>
          </a:p>
          <a:p>
            <a:r>
              <a:rPr lang="en-US" sz="2800" dirty="0">
                <a:solidFill>
                  <a:schemeClr val="accent2">
                    <a:lumMod val="75000"/>
                  </a:schemeClr>
                </a:solidFill>
              </a:rPr>
              <a:t>Facts and Figures</a:t>
            </a:r>
          </a:p>
          <a:p>
            <a:pPr lvl="1"/>
            <a:r>
              <a:rPr lang="en-US" sz="2400" dirty="0"/>
              <a:t>Overview and updates</a:t>
            </a:r>
          </a:p>
          <a:p>
            <a:pPr lvl="1"/>
            <a:r>
              <a:rPr lang="en-US" sz="2400" dirty="0"/>
              <a:t>Key data and trends</a:t>
            </a:r>
          </a:p>
          <a:p>
            <a:r>
              <a:rPr lang="en-US" sz="2800" dirty="0">
                <a:solidFill>
                  <a:schemeClr val="accent2">
                    <a:lumMod val="75000"/>
                  </a:schemeClr>
                </a:solidFill>
              </a:rPr>
              <a:t>Recycling Economic Information (REI) Jobs Report</a:t>
            </a:r>
          </a:p>
          <a:p>
            <a:pPr lvl="1"/>
            <a:r>
              <a:rPr lang="en-US" sz="2400" dirty="0"/>
              <a:t>Study overview</a:t>
            </a:r>
          </a:p>
          <a:p>
            <a:pPr lvl="1"/>
            <a:r>
              <a:rPr lang="en-US" sz="2400" dirty="0"/>
              <a:t>New definition of recycling</a:t>
            </a:r>
          </a:p>
          <a:p>
            <a:pPr lvl="1"/>
            <a:r>
              <a:rPr lang="en-US" sz="2400" dirty="0"/>
              <a:t>REI Methodology</a:t>
            </a:r>
          </a:p>
          <a:p>
            <a:r>
              <a:rPr lang="en-US" sz="2800" dirty="0">
                <a:solidFill>
                  <a:schemeClr val="accent2">
                    <a:lumMod val="75000"/>
                  </a:schemeClr>
                </a:solidFill>
              </a:rPr>
              <a:t>State Measurement Program</a:t>
            </a:r>
          </a:p>
          <a:p>
            <a:pPr lvl="1"/>
            <a:r>
              <a:rPr lang="en-US" sz="2400" dirty="0"/>
              <a:t>Overview </a:t>
            </a:r>
          </a:p>
          <a:p>
            <a:pPr lvl="1"/>
            <a:r>
              <a:rPr lang="en-US" sz="2400" dirty="0"/>
              <a:t>Timeline Growth</a:t>
            </a:r>
          </a:p>
          <a:p>
            <a:pPr lvl="1"/>
            <a:r>
              <a:rPr lang="en-US" sz="2400" dirty="0"/>
              <a:t>Benefits to States</a:t>
            </a:r>
          </a:p>
          <a:p>
            <a:pPr lvl="1"/>
            <a:r>
              <a:rPr lang="en-US" sz="2400" dirty="0"/>
              <a:t>Data collection and Review </a:t>
            </a:r>
          </a:p>
        </p:txBody>
      </p:sp>
    </p:spTree>
    <p:extLst>
      <p:ext uri="{BB962C8B-B14F-4D97-AF65-F5344CB8AC3E}">
        <p14:creationId xmlns:p14="http://schemas.microsoft.com/office/powerpoint/2010/main" val="107878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Why Measure?</a:t>
            </a:r>
          </a:p>
        </p:txBody>
      </p:sp>
      <p:sp>
        <p:nvSpPr>
          <p:cNvPr id="3" name="Content Placeholder 2"/>
          <p:cNvSpPr>
            <a:spLocks noGrp="1"/>
          </p:cNvSpPr>
          <p:nvPr>
            <p:ph idx="1"/>
          </p:nvPr>
        </p:nvSpPr>
        <p:spPr>
          <a:xfrm>
            <a:off x="1981200" y="1066801"/>
            <a:ext cx="8229600" cy="5059363"/>
          </a:xfrm>
        </p:spPr>
        <p:txBody>
          <a:bodyPr/>
          <a:lstStyle/>
          <a:p>
            <a:r>
              <a:rPr lang="en-US" sz="2400" dirty="0"/>
              <a:t>Data provides valuable trend and historical analysis.</a:t>
            </a:r>
          </a:p>
          <a:p>
            <a:r>
              <a:rPr lang="en-US" sz="2400" dirty="0"/>
              <a:t>Data is used by businesses, local and state governments, trade associations and the public to:</a:t>
            </a:r>
          </a:p>
          <a:p>
            <a:pPr lvl="1"/>
            <a:r>
              <a:rPr lang="en-US" sz="2000" dirty="0"/>
              <a:t>Set strategic planning goals</a:t>
            </a:r>
          </a:p>
          <a:p>
            <a:pPr lvl="1"/>
            <a:r>
              <a:rPr lang="en-US" sz="2000" dirty="0"/>
              <a:t>Plan solid waste management strategies</a:t>
            </a:r>
          </a:p>
          <a:p>
            <a:pPr lvl="1"/>
            <a:r>
              <a:rPr lang="en-US" sz="2000" dirty="0"/>
              <a:t>Target technical assistance</a:t>
            </a:r>
          </a:p>
          <a:p>
            <a:pPr lvl="1"/>
            <a:r>
              <a:rPr lang="en-US" sz="2000" dirty="0"/>
              <a:t>Inform standards development</a:t>
            </a:r>
          </a:p>
          <a:p>
            <a:pPr lvl="1"/>
            <a:r>
              <a:rPr lang="en-US" sz="2000" dirty="0"/>
              <a:t>Assess market potential</a:t>
            </a:r>
          </a:p>
          <a:p>
            <a:pPr lvl="1"/>
            <a:r>
              <a:rPr lang="en-US" sz="2000" dirty="0"/>
              <a:t>Transform benchmarking into best practice solutions </a:t>
            </a:r>
          </a:p>
        </p:txBody>
      </p:sp>
    </p:spTree>
    <p:extLst>
      <p:ext uri="{BB962C8B-B14F-4D97-AF65-F5344CB8AC3E}">
        <p14:creationId xmlns:p14="http://schemas.microsoft.com/office/powerpoint/2010/main" val="4909713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3087</Words>
  <Application>Microsoft Office PowerPoint</Application>
  <PresentationFormat>Widescreen</PresentationFormat>
  <Paragraphs>566</Paragraphs>
  <Slides>51</Slides>
  <Notes>27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51</vt:i4>
      </vt:variant>
    </vt:vector>
  </HeadingPairs>
  <TitlesOfParts>
    <vt:vector size="65" baseType="lpstr">
      <vt:lpstr>Arial</vt:lpstr>
      <vt:lpstr>Calibri</vt:lpstr>
      <vt:lpstr>Candara</vt:lpstr>
      <vt:lpstr>Century Schoolbook</vt:lpstr>
      <vt:lpstr>Georgia</vt:lpstr>
      <vt:lpstr>Segoe UI</vt:lpstr>
      <vt:lpstr>Symbol</vt:lpstr>
      <vt:lpstr>Tahoma</vt:lpstr>
      <vt:lpstr>Times New Roman</vt:lpstr>
      <vt:lpstr>Wingdings</vt:lpstr>
      <vt:lpstr>Wingdings 2</vt:lpstr>
      <vt:lpstr>Civic</vt:lpstr>
      <vt:lpstr>Waveform</vt:lpstr>
      <vt:lpstr>Office Theme</vt:lpstr>
      <vt:lpstr>Welcome to the Louisiana Recycling Coalition</vt:lpstr>
      <vt:lpstr>Agenda</vt:lpstr>
      <vt:lpstr>Mission Statement</vt:lpstr>
      <vt:lpstr>Committee Overview</vt:lpstr>
      <vt:lpstr>      “You can’t manage what you can’t measure.”</vt:lpstr>
      <vt:lpstr>Speaker Introduction</vt:lpstr>
      <vt:lpstr>EPA Measurement Programs</vt:lpstr>
      <vt:lpstr>Outline</vt:lpstr>
      <vt:lpstr>Why Measure?</vt:lpstr>
      <vt:lpstr>Facts &amp; Figures</vt:lpstr>
      <vt:lpstr>Methodology</vt:lpstr>
      <vt:lpstr>Key Data (Generation) </vt:lpstr>
      <vt:lpstr>Key Data (Management)</vt:lpstr>
      <vt:lpstr>Municipal Solid Waste Generation in 2014  258.5 Million Tons (before recycling)</vt:lpstr>
      <vt:lpstr>MSW Generation Rates, 1960 to 2014 </vt:lpstr>
      <vt:lpstr>Indexed MSW Generated and Real PCE over Time (1960-2014)</vt:lpstr>
      <vt:lpstr>MSW Recycling Rates, 1960 to 2014</vt:lpstr>
      <vt:lpstr>Recycling and Composting Rates of Select Products</vt:lpstr>
      <vt:lpstr>Historic Landfilling Rates</vt:lpstr>
      <vt:lpstr>Recycling Economic Information (REI)</vt:lpstr>
      <vt:lpstr>2016 REI Summary</vt:lpstr>
      <vt:lpstr>REI Methodology: Intermediate Approach</vt:lpstr>
      <vt:lpstr>REI Methodology</vt:lpstr>
      <vt:lpstr>State Measurement Program (SMP)</vt:lpstr>
      <vt:lpstr>SMP Timeline and Growth</vt:lpstr>
      <vt:lpstr>Benefits to States</vt:lpstr>
      <vt:lpstr>SMP Data Collection Process</vt:lpstr>
      <vt:lpstr>PowerPoint Presentation</vt:lpstr>
      <vt:lpstr>PowerPoint Presentation</vt:lpstr>
      <vt:lpstr>How to Participate</vt:lpstr>
      <vt:lpstr>How to Participate</vt:lpstr>
      <vt:lpstr>Thank you! </vt:lpstr>
      <vt:lpstr>Speaker Introduction</vt:lpstr>
      <vt:lpstr>Coming to Grips with Recycling Measurement at the State Level</vt:lpstr>
      <vt:lpstr>Annual Recycling Report</vt:lpstr>
      <vt:lpstr>PowerPoint Presentation</vt:lpstr>
      <vt:lpstr>PowerPoint Presentation</vt:lpstr>
      <vt:lpstr>Highlights of 2015 Report</vt:lpstr>
      <vt:lpstr>PowerPoint Presentation</vt:lpstr>
      <vt:lpstr>PowerPoint Presentation</vt:lpstr>
      <vt:lpstr>PowerPoint Presentation</vt:lpstr>
      <vt:lpstr>Issues With Parish Reports</vt:lpstr>
      <vt:lpstr>Challenges for the State Report</vt:lpstr>
      <vt:lpstr>Thank you for Participating! Any Questions?  Suggestions??</vt:lpstr>
      <vt:lpstr>Ways that LRC can support reporting to LDEQ</vt:lpstr>
      <vt:lpstr>Speaker Introduction</vt:lpstr>
      <vt:lpstr>Thank you to our speakers</vt:lpstr>
      <vt:lpstr>Member Benefits and Organizational Goals</vt:lpstr>
      <vt:lpstr>Membership Dues and Sponsorship</vt:lpstr>
      <vt:lpstr>How We’re Funded</vt:lpstr>
      <vt:lpstr>Questions and Feedback</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LaRock</dc:creator>
  <cp:lastModifiedBy>SLarock</cp:lastModifiedBy>
  <cp:revision>7</cp:revision>
  <dcterms:created xsi:type="dcterms:W3CDTF">2017-05-08T20:39:38Z</dcterms:created>
  <dcterms:modified xsi:type="dcterms:W3CDTF">2017-09-19T18:33:39Z</dcterms:modified>
</cp:coreProperties>
</file>