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60" r:id="rId3"/>
    <p:sldId id="257" r:id="rId4"/>
    <p:sldId id="259" r:id="rId5"/>
    <p:sldId id="262" r:id="rId6"/>
    <p:sldId id="278" r:id="rId7"/>
    <p:sldId id="279" r:id="rId8"/>
    <p:sldId id="280" r:id="rId9"/>
    <p:sldId id="261" r:id="rId10"/>
    <p:sldId id="263" r:id="rId11"/>
    <p:sldId id="264" r:id="rId12"/>
    <p:sldId id="265" r:id="rId13"/>
    <p:sldId id="267" r:id="rId14"/>
    <p:sldId id="276" r:id="rId15"/>
    <p:sldId id="275" r:id="rId16"/>
    <p:sldId id="27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06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35EA4-B71D-4C2E-AF8C-53EDE64F3175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DB6DE-CBD8-475B-90D7-87D7A0722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88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we began</a:t>
            </a:r>
            <a:r>
              <a:rPr lang="en-US" baseline="0" dirty="0" smtClean="0"/>
              <a:t> to discuss some of our challenges in Louisiana regarding recycling, it became clear that a major one is apparent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9D755-33EC-42B8-9774-31669C8B540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971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are the bottlenecks</a:t>
            </a:r>
            <a:r>
              <a:rPr lang="en-US" baseline="0" dirty="0" smtClean="0"/>
              <a:t> that inhibit recycling services from being readily available and affordable within the state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9D755-33EC-42B8-9774-31669C8B540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54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8573-F00A-4EAA-A868-CA92073E02C0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3C02C9-4ADB-4E81-BB03-6B694F5F08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8573-F00A-4EAA-A868-CA92073E02C0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02C9-4ADB-4E81-BB03-6B694F5F08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03C02C9-4ADB-4E81-BB03-6B694F5F089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8573-F00A-4EAA-A868-CA92073E02C0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8573-F00A-4EAA-A868-CA92073E02C0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03C02C9-4ADB-4E81-BB03-6B694F5F08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8573-F00A-4EAA-A868-CA92073E02C0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3C02C9-4ADB-4E81-BB03-6B694F5F089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B268573-F00A-4EAA-A868-CA92073E02C0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02C9-4ADB-4E81-BB03-6B694F5F08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8573-F00A-4EAA-A868-CA92073E02C0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03C02C9-4ADB-4E81-BB03-6B694F5F089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8573-F00A-4EAA-A868-CA92073E02C0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03C02C9-4ADB-4E81-BB03-6B694F5F08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8573-F00A-4EAA-A868-CA92073E02C0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3C02C9-4ADB-4E81-BB03-6B694F5F08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3C02C9-4ADB-4E81-BB03-6B694F5F089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8573-F00A-4EAA-A868-CA92073E02C0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03C02C9-4ADB-4E81-BB03-6B694F5F089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B268573-F00A-4EAA-A868-CA92073E02C0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B268573-F00A-4EAA-A868-CA92073E02C0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3C02C9-4ADB-4E81-BB03-6B694F5F089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General member meeting</a:t>
            </a:r>
          </a:p>
          <a:p>
            <a:r>
              <a:rPr lang="en-US" dirty="0" smtClean="0"/>
              <a:t>3/8/2017</a:t>
            </a:r>
          </a:p>
          <a:p>
            <a:r>
              <a:rPr lang="en-US" dirty="0" smtClean="0"/>
              <a:t>Hyatt regency</a:t>
            </a:r>
          </a:p>
          <a:p>
            <a:r>
              <a:rPr lang="en-US" dirty="0"/>
              <a:t>601 Loyola Ave, New Orleans, LA </a:t>
            </a:r>
            <a:r>
              <a:rPr lang="en-US" dirty="0" smtClean="0"/>
              <a:t>70113</a:t>
            </a:r>
          </a:p>
          <a:p>
            <a:r>
              <a:rPr lang="en-US" dirty="0" smtClean="0"/>
              <a:t>Strand 13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the</a:t>
            </a:r>
            <a:br>
              <a:rPr lang="en-US" dirty="0" smtClean="0"/>
            </a:br>
            <a:r>
              <a:rPr lang="en-US" dirty="0" smtClean="0"/>
              <a:t>Louisiana Recycling Coalition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861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</a:t>
            </a:r>
            <a:r>
              <a:rPr lang="en-US" dirty="0"/>
              <a:t>and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endParaRPr lang="en-US" sz="2400" dirty="0" smtClean="0"/>
          </a:p>
          <a:p>
            <a:pPr lvl="1"/>
            <a:r>
              <a:rPr lang="en-US" sz="2400" dirty="0"/>
              <a:t>Improve </a:t>
            </a:r>
            <a:r>
              <a:rPr lang="en-US" sz="2400" dirty="0" smtClean="0"/>
              <a:t>Reporting </a:t>
            </a:r>
          </a:p>
          <a:p>
            <a:pPr lvl="2"/>
            <a:r>
              <a:rPr lang="en-US" dirty="0" smtClean="0"/>
              <a:t>Contribute to outreach efforts led by LDEQ to increase responsiveness to state-wide reporting of recycling data                 from all Louisiana Parishes.</a:t>
            </a:r>
          </a:p>
          <a:p>
            <a:pPr marL="274320" lvl="1" indent="0">
              <a:buNone/>
            </a:pPr>
            <a:endParaRPr lang="en-US" sz="2400" dirty="0"/>
          </a:p>
          <a:p>
            <a:pPr lvl="1"/>
            <a:r>
              <a:rPr lang="en-US" sz="2400" dirty="0" smtClean="0"/>
              <a:t>Standardize Measurements </a:t>
            </a:r>
          </a:p>
          <a:p>
            <a:pPr lvl="2"/>
            <a:r>
              <a:rPr lang="en-US" dirty="0" smtClean="0"/>
              <a:t>Work with LDEQ to ensure that data reported is uniform so            that metrics can be compared.</a:t>
            </a:r>
            <a:endParaRPr lang="en-US" dirty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43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Programs </a:t>
            </a:r>
            <a:r>
              <a:rPr lang="en-US" dirty="0"/>
              <a:t>for Hard-to-Recycle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Develop state-wide take back programs to recycle hazardous materials: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E-Waste</a:t>
            </a:r>
          </a:p>
          <a:p>
            <a:r>
              <a:rPr lang="en-US" dirty="0" smtClean="0"/>
              <a:t>Paint</a:t>
            </a:r>
          </a:p>
          <a:p>
            <a:r>
              <a:rPr lang="en-US" dirty="0" smtClean="0"/>
              <a:t>Tires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71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LDEQ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Offer advocacy to LDEQ in the creation of a state-wide recycling program that establishes standard diversion goals and helps Parishes to achieve them.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24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Supports and reports upon the establishment of end market processors for recyclable commodities.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</a:t>
            </a:r>
            <a:r>
              <a:rPr lang="en-US" dirty="0"/>
              <a:t>Development</a:t>
            </a:r>
          </a:p>
        </p:txBody>
      </p:sp>
    </p:spTree>
    <p:extLst>
      <p:ext uri="{BB962C8B-B14F-4D97-AF65-F5344CB8AC3E}">
        <p14:creationId xmlns:p14="http://schemas.microsoft.com/office/powerpoint/2010/main" val="4165474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on Industry Scale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 indent="0">
              <a:buNone/>
            </a:pPr>
            <a:endParaRPr lang="en-US" dirty="0"/>
          </a:p>
          <a:p>
            <a:r>
              <a:rPr lang="en-US" dirty="0" smtClean="0"/>
              <a:t>Aluminum</a:t>
            </a:r>
          </a:p>
          <a:p>
            <a:r>
              <a:rPr lang="en-US" dirty="0" smtClean="0"/>
              <a:t>Paper</a:t>
            </a:r>
            <a:endParaRPr lang="en-US" dirty="0"/>
          </a:p>
          <a:p>
            <a:r>
              <a:rPr lang="en-US" dirty="0" smtClean="0"/>
              <a:t>Demolition Materials</a:t>
            </a:r>
          </a:p>
          <a:p>
            <a:r>
              <a:rPr lang="en-US" dirty="0" smtClean="0"/>
              <a:t>Plastics</a:t>
            </a:r>
            <a:endParaRPr lang="en-US" dirty="0"/>
          </a:p>
          <a:p>
            <a:pPr lvl="1"/>
            <a:r>
              <a:rPr lang="en-US" dirty="0" smtClean="0"/>
              <a:t>Polystyrene</a:t>
            </a:r>
            <a:endParaRPr lang="en-US" dirty="0"/>
          </a:p>
          <a:p>
            <a:r>
              <a:rPr lang="en-US" dirty="0" smtClean="0"/>
              <a:t>Food </a:t>
            </a:r>
            <a:r>
              <a:rPr lang="en-US" dirty="0"/>
              <a:t>waste</a:t>
            </a:r>
          </a:p>
          <a:p>
            <a:r>
              <a:rPr lang="en-US" dirty="0" smtClean="0"/>
              <a:t>Landscape waste</a:t>
            </a:r>
          </a:p>
          <a:p>
            <a:r>
              <a:rPr lang="en-US" dirty="0" smtClean="0"/>
              <a:t>Glass	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970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User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Create an active list  of: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M</a:t>
            </a:r>
            <a:r>
              <a:rPr lang="en-US" dirty="0" smtClean="0"/>
              <a:t>aterials Brokers</a:t>
            </a:r>
          </a:p>
          <a:p>
            <a:r>
              <a:rPr lang="en-US" dirty="0" smtClean="0"/>
              <a:t>Distributors</a:t>
            </a:r>
          </a:p>
          <a:p>
            <a:r>
              <a:rPr lang="en-US" dirty="0" smtClean="0"/>
              <a:t>MRFs</a:t>
            </a:r>
          </a:p>
          <a:p>
            <a:r>
              <a:rPr lang="en-US" dirty="0" smtClean="0"/>
              <a:t>Remanufacturers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o establish connections between product and buyers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9425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Stories of Success and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By Region</a:t>
            </a:r>
          </a:p>
          <a:p>
            <a:r>
              <a:rPr lang="en-US" dirty="0" smtClean="0"/>
              <a:t>By Material</a:t>
            </a:r>
          </a:p>
          <a:p>
            <a:r>
              <a:rPr lang="en-US" dirty="0" smtClean="0"/>
              <a:t>By Company</a:t>
            </a:r>
          </a:p>
          <a:p>
            <a:endParaRPr lang="en-US" dirty="0"/>
          </a:p>
          <a:p>
            <a:r>
              <a:rPr lang="en-US" dirty="0" smtClean="0"/>
              <a:t>AND MORE… What would you like to contribute?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358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Creates </a:t>
            </a:r>
            <a:r>
              <a:rPr lang="en-US" dirty="0"/>
              <a:t>Louisiana specific recycling educational material which includes information about the actual cost of recycling.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</a:t>
            </a:r>
            <a:r>
              <a:rPr lang="en-US" dirty="0"/>
              <a:t>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Economic </a:t>
            </a:r>
            <a:r>
              <a:rPr lang="en-US" dirty="0"/>
              <a:t>Information</a:t>
            </a:r>
          </a:p>
        </p:txBody>
      </p:sp>
    </p:spTree>
    <p:extLst>
      <p:ext uri="{BB962C8B-B14F-4D97-AF65-F5344CB8AC3E}">
        <p14:creationId xmlns:p14="http://schemas.microsoft.com/office/powerpoint/2010/main" val="486163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Louisiana Specific Educational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Confer with local material recovery facilities (MRFs) to create a detailed list of what is and is not recyclable in Louisiana.</a:t>
            </a:r>
          </a:p>
          <a:p>
            <a:endParaRPr lang="en-US" dirty="0" smtClean="0"/>
          </a:p>
          <a:p>
            <a:r>
              <a:rPr lang="en-US" dirty="0" smtClean="0"/>
              <a:t>Provide explanations regarding why some items are not recyclable.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4433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 Recycling Curriculums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Develop a database for recycling curriculums that teach not only what to recycle, but: </a:t>
            </a:r>
          </a:p>
          <a:p>
            <a:pPr lvl="1"/>
            <a:r>
              <a:rPr lang="en-US" dirty="0"/>
              <a:t>How - (different materials go in different places) and</a:t>
            </a:r>
          </a:p>
          <a:p>
            <a:pPr lvl="1"/>
            <a:r>
              <a:rPr lang="en-US" dirty="0"/>
              <a:t>Why (explain the environmental benefits of improved materials management)</a:t>
            </a:r>
          </a:p>
          <a:p>
            <a:endParaRPr lang="en-US" dirty="0" smtClean="0"/>
          </a:p>
          <a:p>
            <a:r>
              <a:rPr lang="en-US" dirty="0" smtClean="0"/>
              <a:t>Tailor curriculums to engage different age groups.</a:t>
            </a:r>
          </a:p>
        </p:txBody>
      </p:sp>
    </p:spTree>
    <p:extLst>
      <p:ext uri="{BB962C8B-B14F-4D97-AF65-F5344CB8AC3E}">
        <p14:creationId xmlns:p14="http://schemas.microsoft.com/office/powerpoint/2010/main" val="1877317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Mission Statement</a:t>
            </a:r>
          </a:p>
          <a:p>
            <a:r>
              <a:rPr lang="en-US" dirty="0" smtClean="0"/>
              <a:t>Member Benefits and Organizational Goals</a:t>
            </a:r>
          </a:p>
          <a:p>
            <a:r>
              <a:rPr lang="en-US" dirty="0"/>
              <a:t>Committee Introductions</a:t>
            </a:r>
          </a:p>
          <a:p>
            <a:pPr lvl="1"/>
            <a:r>
              <a:rPr lang="en-US" dirty="0"/>
              <a:t>Recycling Infrastructure</a:t>
            </a:r>
          </a:p>
          <a:p>
            <a:pPr lvl="1"/>
            <a:r>
              <a:rPr lang="en-US" dirty="0"/>
              <a:t>State Policy</a:t>
            </a:r>
          </a:p>
          <a:p>
            <a:pPr lvl="1"/>
            <a:r>
              <a:rPr lang="en-US" dirty="0"/>
              <a:t>Industry Development</a:t>
            </a:r>
          </a:p>
          <a:p>
            <a:pPr lvl="1"/>
            <a:r>
              <a:rPr lang="en-US" dirty="0"/>
              <a:t>Education and Economic Information</a:t>
            </a:r>
          </a:p>
          <a:p>
            <a:r>
              <a:rPr lang="en-US" dirty="0" smtClean="0"/>
              <a:t>Membership Levels/Webpage Intro</a:t>
            </a:r>
          </a:p>
          <a:p>
            <a:r>
              <a:rPr lang="en-US" dirty="0" smtClean="0"/>
              <a:t>Questions and Feedback</a:t>
            </a:r>
          </a:p>
        </p:txBody>
      </p:sp>
    </p:spTree>
    <p:extLst>
      <p:ext uri="{BB962C8B-B14F-4D97-AF65-F5344CB8AC3E}">
        <p14:creationId xmlns:p14="http://schemas.microsoft.com/office/powerpoint/2010/main" val="4269938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Provide analysis of the true cost of recycling</a:t>
            </a:r>
          </a:p>
          <a:p>
            <a:pPr lvl="1"/>
            <a:r>
              <a:rPr lang="en-US" dirty="0"/>
              <a:t>Average processing costs at Louisiana </a:t>
            </a:r>
            <a:r>
              <a:rPr lang="en-US" dirty="0" smtClean="0"/>
              <a:t>MRFs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Explain the effects of market fluctuations on the value of recyclable products </a:t>
            </a:r>
          </a:p>
          <a:p>
            <a:pPr lvl="1"/>
            <a:r>
              <a:rPr lang="en-US" dirty="0" smtClean="0"/>
              <a:t>Regularly updated “Yellow Sheet” values for common commodities 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4399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Membership Dues and Sponsorship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819400"/>
            <a:ext cx="4715533" cy="285789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05000" y="5888182"/>
            <a:ext cx="5867400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  <a:spcBef>
                <a:spcPts val="600"/>
              </a:spcBef>
            </a:pPr>
            <a:r>
              <a:rPr lang="en-US" b="1" kern="1400" spc="50" dirty="0">
                <a:latin typeface="Tahoma"/>
                <a:ea typeface="Times New Roman"/>
                <a:cs typeface="Arial"/>
              </a:rPr>
              <a:t>http://serdc.org/LouisianaRecyclingCoalition</a:t>
            </a:r>
            <a:endParaRPr lang="en-US" sz="900" b="1" kern="1400" spc="50" dirty="0">
              <a:effectLst/>
              <a:latin typeface="Tahoma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26019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Member Dues Levels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Sponsor Levels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$20 – student</a:t>
            </a:r>
          </a:p>
          <a:p>
            <a:r>
              <a:rPr lang="en-US" dirty="0"/>
              <a:t>$35 – individual</a:t>
            </a:r>
          </a:p>
          <a:p>
            <a:r>
              <a:rPr lang="en-US" dirty="0"/>
              <a:t>$60 – non-profits </a:t>
            </a:r>
          </a:p>
          <a:p>
            <a:r>
              <a:rPr lang="en-US" dirty="0"/>
              <a:t>$100 – small </a:t>
            </a:r>
            <a:r>
              <a:rPr lang="en-US" dirty="0" smtClean="0"/>
              <a:t>business, institutions </a:t>
            </a:r>
            <a:r>
              <a:rPr lang="en-US" dirty="0"/>
              <a:t>state and local </a:t>
            </a:r>
            <a:r>
              <a:rPr lang="en-US" dirty="0" smtClean="0"/>
              <a:t>government </a:t>
            </a:r>
            <a:endParaRPr lang="en-US" dirty="0"/>
          </a:p>
          <a:p>
            <a:r>
              <a:rPr lang="en-US" dirty="0"/>
              <a:t>$200 </a:t>
            </a:r>
            <a:r>
              <a:rPr lang="en-US" dirty="0" smtClean="0"/>
              <a:t>- large business, institutions </a:t>
            </a:r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$500 – </a:t>
            </a:r>
            <a:r>
              <a:rPr lang="en-US" dirty="0" smtClean="0"/>
              <a:t>Bronze </a:t>
            </a:r>
            <a:r>
              <a:rPr lang="en-US" dirty="0"/>
              <a:t>Level – Logo included in LRC Newsletter</a:t>
            </a:r>
          </a:p>
          <a:p>
            <a:r>
              <a:rPr lang="en-US" dirty="0"/>
              <a:t>$1000 – </a:t>
            </a:r>
            <a:r>
              <a:rPr lang="en-US" dirty="0" smtClean="0"/>
              <a:t>Silver </a:t>
            </a:r>
            <a:r>
              <a:rPr lang="en-US" dirty="0"/>
              <a:t>Level – Logo included in LRC Newsletter and small logo on our website </a:t>
            </a:r>
          </a:p>
          <a:p>
            <a:r>
              <a:rPr lang="en-US" dirty="0"/>
              <a:t>$2000 </a:t>
            </a:r>
            <a:r>
              <a:rPr lang="en-US"/>
              <a:t>– </a:t>
            </a:r>
            <a:r>
              <a:rPr lang="en-US" smtClean="0"/>
              <a:t>Gold </a:t>
            </a:r>
            <a:r>
              <a:rPr lang="en-US" dirty="0"/>
              <a:t>Level – Logo included in LRC Newsletter and large logo on our website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We’re Funded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1988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14400" y="2743200"/>
            <a:ext cx="7391400" cy="1673225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Contact the louisiana recycling coalition:</a:t>
            </a:r>
          </a:p>
          <a:p>
            <a:endParaRPr lang="en-US" dirty="0"/>
          </a:p>
          <a:p>
            <a:r>
              <a:rPr lang="en-US" dirty="0" smtClean="0"/>
              <a:t>LRC@SERDC.org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942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Louisiana Recycling Coalition is a membership based network of individuals and representatives from government, industry, and non-profit entities that support environmental stewardship through materials reduction, reuse, and recycling in Louisiana. </a:t>
            </a:r>
            <a:r>
              <a:rPr lang="en-US" dirty="0" smtClean="0"/>
              <a:t>The </a:t>
            </a:r>
            <a:r>
              <a:rPr lang="en-US" dirty="0"/>
              <a:t>Louisiana Recycling Coalition provides advocacy, information, technical support, networking, and educational opportunities for and about recycling in partnership with local, state, regional and national organizations.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472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Networking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sz="2400" dirty="0" smtClean="0"/>
              <a:t>General Meetings</a:t>
            </a:r>
          </a:p>
          <a:p>
            <a:r>
              <a:rPr lang="en-US" sz="2400" dirty="0" smtClean="0"/>
              <a:t>Conferences</a:t>
            </a:r>
          </a:p>
          <a:p>
            <a:r>
              <a:rPr lang="en-US" sz="2400" dirty="0" smtClean="0"/>
              <a:t>Member Directory</a:t>
            </a:r>
          </a:p>
          <a:p>
            <a:r>
              <a:rPr lang="en-US" sz="2400" dirty="0" smtClean="0"/>
              <a:t>Member Profiles</a:t>
            </a:r>
          </a:p>
          <a:p>
            <a:r>
              <a:rPr lang="en-US" sz="2400" dirty="0" smtClean="0"/>
              <a:t>Committee Participation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Quarterly Newsletter</a:t>
            </a:r>
          </a:p>
          <a:p>
            <a:r>
              <a:rPr lang="en-US" sz="2400" dirty="0" smtClean="0"/>
              <a:t>Website</a:t>
            </a:r>
          </a:p>
          <a:p>
            <a:pPr lvl="1"/>
            <a:r>
              <a:rPr lang="en-US" sz="1900" dirty="0"/>
              <a:t>Metrics</a:t>
            </a:r>
          </a:p>
          <a:p>
            <a:pPr lvl="1"/>
            <a:r>
              <a:rPr lang="en-US" sz="1900" dirty="0"/>
              <a:t>Technology</a:t>
            </a:r>
          </a:p>
          <a:p>
            <a:pPr lvl="1"/>
            <a:r>
              <a:rPr lang="en-US" sz="1900" dirty="0" smtClean="0"/>
              <a:t>Policy</a:t>
            </a:r>
          </a:p>
          <a:p>
            <a:pPr lvl="1"/>
            <a:r>
              <a:rPr lang="en-US" sz="1900" dirty="0" smtClean="0"/>
              <a:t>Markets</a:t>
            </a:r>
          </a:p>
          <a:p>
            <a:pPr lvl="1"/>
            <a:r>
              <a:rPr lang="en-US" sz="1900" dirty="0" smtClean="0"/>
              <a:t>Curriculums</a:t>
            </a:r>
            <a:endParaRPr lang="en-US" sz="19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 Benefits and Organizational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883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Researches current recycling metrics (tonnages, distance traveled, etc.) to set goals and find appropriate technology to warrant new and more localized MRFs, transfer stations, and hauling contracts.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Recycling Infrastructure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172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47799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Infrastructure Research Committee </a:t>
            </a:r>
            <a:b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Process of Forming</a:t>
            </a:r>
            <a:endParaRPr lang="en-US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743200"/>
            <a:ext cx="8534400" cy="4149436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Understanding Challenges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dirty="0" smtClean="0"/>
              <a:t>It is inconvenient to Recycle</a:t>
            </a: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en-US" sz="1600" dirty="0" smtClean="0"/>
              <a:t>Recycling </a:t>
            </a:r>
            <a:r>
              <a:rPr lang="en-US" sz="1600" dirty="0"/>
              <a:t>a</a:t>
            </a:r>
            <a:r>
              <a:rPr lang="en-US" sz="1600" dirty="0" smtClean="0"/>
              <a:t>vailability throughout the state is scarce</a:t>
            </a: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en-US" sz="1600" dirty="0" smtClean="0"/>
              <a:t>Difficulty finding recycling providers to accommodate the needs of communities </a:t>
            </a: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en-US" sz="1600" dirty="0" smtClean="0"/>
              <a:t>Complex and difficult to understand, not transparent enough, leads to lack of trust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dirty="0" smtClean="0"/>
              <a:t>Unwillingness for individuals to pay for services </a:t>
            </a: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en-US" sz="1600" dirty="0" smtClean="0"/>
              <a:t>Due to affordability </a:t>
            </a: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en-US" sz="1600" dirty="0" smtClean="0"/>
              <a:t>Lack of understanding on the value of recycling </a:t>
            </a: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en-US" sz="1600" dirty="0" smtClean="0"/>
              <a:t>Misconceptions that recycling services should be free because the industry is  profitable enough  to cover hauling/sorting expenses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899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Dissecting Challenges to Determine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371600"/>
            <a:ext cx="8503920" cy="4727448"/>
          </a:xfrm>
        </p:spPr>
        <p:txBody>
          <a:bodyPr>
            <a:noAutofit/>
          </a:bodyPr>
          <a:lstStyle/>
          <a:p>
            <a:r>
              <a:rPr lang="en-US" sz="2200" dirty="0" smtClean="0"/>
              <a:t>What are the bottlenecks? </a:t>
            </a:r>
          </a:p>
          <a:p>
            <a:r>
              <a:rPr lang="en-US" sz="2200" dirty="0" smtClean="0"/>
              <a:t>What we know</a:t>
            </a:r>
          </a:p>
          <a:p>
            <a:pPr lvl="1"/>
            <a:r>
              <a:rPr lang="en-US" sz="2000" dirty="0" smtClean="0"/>
              <a:t>3 Material Recovery Facilities in the State</a:t>
            </a:r>
          </a:p>
          <a:p>
            <a:pPr lvl="2"/>
            <a:r>
              <a:rPr lang="en-US" sz="2200" dirty="0" smtClean="0"/>
              <a:t>Pratt Industries – Shreveport, La. </a:t>
            </a:r>
          </a:p>
          <a:p>
            <a:pPr lvl="3"/>
            <a:r>
              <a:rPr lang="en-US" dirty="0" smtClean="0"/>
              <a:t>Predominately known for recycling paper goods</a:t>
            </a:r>
          </a:p>
          <a:p>
            <a:pPr lvl="3"/>
            <a:r>
              <a:rPr lang="en-US" dirty="0" smtClean="0"/>
              <a:t>Underutilized due to low participation in their service territory</a:t>
            </a:r>
          </a:p>
          <a:p>
            <a:pPr lvl="2"/>
            <a:r>
              <a:rPr lang="en-US" sz="2200" dirty="0" smtClean="0"/>
              <a:t>Waste Connections – Baton Rouge, La</a:t>
            </a:r>
          </a:p>
          <a:p>
            <a:pPr lvl="3"/>
            <a:r>
              <a:rPr lang="en-US" dirty="0" smtClean="0"/>
              <a:t>Aging Infrastructure, causing issues with full recovery of acceptable loads</a:t>
            </a:r>
          </a:p>
          <a:p>
            <a:pPr lvl="2"/>
            <a:r>
              <a:rPr lang="en-US" sz="2200" dirty="0" smtClean="0"/>
              <a:t>Republic Services – Metairie, La. </a:t>
            </a:r>
          </a:p>
          <a:p>
            <a:pPr lvl="2"/>
            <a:r>
              <a:rPr lang="en-US" sz="2200" dirty="0" smtClean="0"/>
              <a:t>4.6 million people in the state</a:t>
            </a:r>
          </a:p>
          <a:p>
            <a:pPr lvl="2"/>
            <a:r>
              <a:rPr lang="en-US" sz="2200" dirty="0" smtClean="0"/>
              <a:t>The average of U.S  individuals produce about 4.5 pounds of trash per day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671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838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Infrastructure Research Committee</a:t>
            </a:r>
            <a:br>
              <a:rPr lang="en-US" sz="2800" dirty="0" smtClean="0"/>
            </a:br>
            <a:r>
              <a:rPr lang="en-US" sz="2800" dirty="0" smtClean="0"/>
              <a:t>Discoveries and Approaches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Can the current infrastructure meet those demands affordably?</a:t>
            </a:r>
          </a:p>
          <a:p>
            <a:r>
              <a:rPr lang="en-US" sz="2000" dirty="0" smtClean="0"/>
              <a:t>Are current locations ideal for Economies of Scale?</a:t>
            </a:r>
          </a:p>
          <a:p>
            <a:r>
              <a:rPr lang="en-US" sz="2000" dirty="0" smtClean="0"/>
              <a:t>What are the requirements that would justify building  another MRF?</a:t>
            </a:r>
          </a:p>
          <a:p>
            <a:r>
              <a:rPr lang="en-US" sz="2000" dirty="0" smtClean="0"/>
              <a:t>What type of facility would be best?</a:t>
            </a:r>
          </a:p>
          <a:p>
            <a:pPr lvl="1"/>
            <a:r>
              <a:rPr lang="en-US" sz="2000" dirty="0" smtClean="0"/>
              <a:t>Single stream</a:t>
            </a:r>
          </a:p>
          <a:p>
            <a:pPr lvl="1"/>
            <a:r>
              <a:rPr lang="en-US" sz="2000" dirty="0" smtClean="0"/>
              <a:t>Mixed-waste</a:t>
            </a:r>
          </a:p>
          <a:p>
            <a:r>
              <a:rPr lang="en-US" sz="2000" dirty="0" smtClean="0"/>
              <a:t>What type of funding is available to build such a facility?</a:t>
            </a:r>
          </a:p>
          <a:p>
            <a:pPr lvl="1"/>
            <a:r>
              <a:rPr lang="en-US" sz="2000" dirty="0" smtClean="0"/>
              <a:t>Closed Loop Fund</a:t>
            </a:r>
          </a:p>
          <a:p>
            <a:r>
              <a:rPr lang="en-US" sz="2000" dirty="0" smtClean="0"/>
              <a:t>Determining Owner/Operator logistics for cost effective optimization </a:t>
            </a:r>
          </a:p>
          <a:p>
            <a:r>
              <a:rPr lang="en-US" sz="2000" dirty="0" smtClean="0"/>
              <a:t>Potential Goals of LRC accomplishing getting these questions answered</a:t>
            </a:r>
          </a:p>
          <a:p>
            <a:pPr lvl="1"/>
            <a:r>
              <a:rPr lang="en-US" sz="2000" dirty="0" smtClean="0"/>
              <a:t>Build enough financial support to hire a consulting firm in order for an economic and policy study to be conducted for unbiased professional insight. 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5930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Works with state agencies to improve reporting and measurements for diversion rates, and found state-wide programs for </a:t>
            </a:r>
            <a:r>
              <a:rPr lang="en-US" dirty="0" smtClean="0"/>
              <a:t>Regular and hard </a:t>
            </a:r>
            <a:r>
              <a:rPr lang="en-US" dirty="0"/>
              <a:t>to recycle </a:t>
            </a:r>
            <a:r>
              <a:rPr lang="en-US" dirty="0" smtClean="0"/>
              <a:t>materials.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22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213</TotalTime>
  <Words>913</Words>
  <Application>Microsoft Office PowerPoint</Application>
  <PresentationFormat>On-screen Show (4:3)</PresentationFormat>
  <Paragraphs>161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Georgia</vt:lpstr>
      <vt:lpstr>Tahoma</vt:lpstr>
      <vt:lpstr>Times New Roman</vt:lpstr>
      <vt:lpstr>Wingdings</vt:lpstr>
      <vt:lpstr>Wingdings 2</vt:lpstr>
      <vt:lpstr>Civic</vt:lpstr>
      <vt:lpstr>Welcome to the Louisiana Recycling Coalition</vt:lpstr>
      <vt:lpstr>Agenda</vt:lpstr>
      <vt:lpstr>Mission Statement</vt:lpstr>
      <vt:lpstr>Member Benefits and Organizational Goals</vt:lpstr>
      <vt:lpstr>Recycling Infrastructure</vt:lpstr>
      <vt:lpstr>Infrastructure Research Committee  Process of Forming</vt:lpstr>
      <vt:lpstr>Dissecting Challenges to Determine Objectives</vt:lpstr>
      <vt:lpstr>Infrastructure Research Committee Discoveries and Approaches</vt:lpstr>
      <vt:lpstr>State Policy</vt:lpstr>
      <vt:lpstr>Measurement and Reporting</vt:lpstr>
      <vt:lpstr>Programs for Hard-to-Recycle Materials</vt:lpstr>
      <vt:lpstr>Support LDEQ </vt:lpstr>
      <vt:lpstr>Industry Development</vt:lpstr>
      <vt:lpstr>Focus on Industry Scale Materials</vt:lpstr>
      <vt:lpstr>End User Connections</vt:lpstr>
      <vt:lpstr>Stories of Success and Failure</vt:lpstr>
      <vt:lpstr>Education and  Economic Information</vt:lpstr>
      <vt:lpstr>Louisiana Specific Educational Materials</vt:lpstr>
      <vt:lpstr>Publish Recycling Curriculums</vt:lpstr>
      <vt:lpstr>Economic Information</vt:lpstr>
      <vt:lpstr>Membership Dues and Sponsorship</vt:lpstr>
      <vt:lpstr>How We’re Funded</vt:lpstr>
      <vt:lpstr>Questions and Feedback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Louisiana Recycling Coalition</dc:title>
  <dc:creator>User1</dc:creator>
  <cp:lastModifiedBy>SLarock</cp:lastModifiedBy>
  <cp:revision>20</cp:revision>
  <dcterms:created xsi:type="dcterms:W3CDTF">2017-03-08T03:10:22Z</dcterms:created>
  <dcterms:modified xsi:type="dcterms:W3CDTF">2017-09-19T18:24:21Z</dcterms:modified>
</cp:coreProperties>
</file>